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303" r:id="rId2"/>
    <p:sldId id="259" r:id="rId3"/>
    <p:sldId id="260" r:id="rId4"/>
    <p:sldId id="261" r:id="rId5"/>
    <p:sldId id="262" r:id="rId6"/>
    <p:sldId id="263" r:id="rId7"/>
    <p:sldId id="264" r:id="rId8"/>
    <p:sldId id="265" r:id="rId9"/>
    <p:sldId id="257" r:id="rId10"/>
    <p:sldId id="258" r:id="rId11"/>
    <p:sldId id="266" r:id="rId12"/>
    <p:sldId id="268" r:id="rId13"/>
    <p:sldId id="267" r:id="rId14"/>
    <p:sldId id="269" r:id="rId15"/>
    <p:sldId id="305" r:id="rId16"/>
    <p:sldId id="304" r:id="rId1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4660"/>
  </p:normalViewPr>
  <p:slideViewPr>
    <p:cSldViewPr snapToGrid="0">
      <p:cViewPr varScale="1">
        <p:scale>
          <a:sx n="107" d="100"/>
          <a:sy n="107" d="100"/>
        </p:scale>
        <p:origin x="63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AD1321-D726-4F82-B600-7DBEB6A37A98}" type="datetimeFigureOut">
              <a:rPr lang="it-IT" smtClean="0"/>
              <a:t>18/03/2025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38EF9F-E124-4AD9-9D12-EF277EA3EDBE}" type="slidenum">
              <a:rPr lang="it-IT" smtClean="0"/>
              <a:t>‹N›</a:t>
            </a:fld>
            <a:endParaRPr lang="it-IT"/>
          </a:p>
        </p:txBody>
      </p:sp>
    </p:spTree>
    <p:extLst>
      <p:ext uri="{BB962C8B-B14F-4D97-AF65-F5344CB8AC3E}">
        <p14:creationId xmlns:p14="http://schemas.microsoft.com/office/powerpoint/2010/main" val="3232171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D776368-293D-448C-8FF5-34269E0B7E44}" type="slidenum">
              <a:rPr lang="it-IT" smtClean="0"/>
              <a:t>1</a:t>
            </a:fld>
            <a:endParaRPr lang="it-IT"/>
          </a:p>
        </p:txBody>
      </p:sp>
    </p:spTree>
    <p:extLst>
      <p:ext uri="{BB962C8B-B14F-4D97-AF65-F5344CB8AC3E}">
        <p14:creationId xmlns:p14="http://schemas.microsoft.com/office/powerpoint/2010/main" val="3800825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2728E2-4488-41C4-FEEE-51DE98AE9C08}"/>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D7222F02-5862-CEAD-C59A-5C1A502274D8}"/>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E857CAE8-075C-B948-48E2-F6BBAD77CA97}"/>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FAD24F4D-568B-3B87-5350-B31163C8C9CE}"/>
              </a:ext>
            </a:extLst>
          </p:cNvPr>
          <p:cNvSpPr>
            <a:spLocks noGrp="1"/>
          </p:cNvSpPr>
          <p:nvPr>
            <p:ph type="sldNum" sz="quarter" idx="5"/>
          </p:nvPr>
        </p:nvSpPr>
        <p:spPr/>
        <p:txBody>
          <a:bodyPr/>
          <a:lstStyle/>
          <a:p>
            <a:fld id="{7D776368-293D-448C-8FF5-34269E0B7E44}" type="slidenum">
              <a:rPr lang="it-IT" smtClean="0"/>
              <a:t>16</a:t>
            </a:fld>
            <a:endParaRPr lang="it-IT"/>
          </a:p>
        </p:txBody>
      </p:sp>
    </p:spTree>
    <p:extLst>
      <p:ext uri="{BB962C8B-B14F-4D97-AF65-F5344CB8AC3E}">
        <p14:creationId xmlns:p14="http://schemas.microsoft.com/office/powerpoint/2010/main" val="1002844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E6DFB1-6086-5957-875A-8AA7ADAB270F}"/>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A0D8E1A6-55B1-2604-DF1E-CC433B3D82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3ACD0B33-6853-4565-4BF4-D60E839C581C}"/>
              </a:ext>
            </a:extLst>
          </p:cNvPr>
          <p:cNvSpPr>
            <a:spLocks noGrp="1"/>
          </p:cNvSpPr>
          <p:nvPr>
            <p:ph type="dt" sz="half" idx="10"/>
          </p:nvPr>
        </p:nvSpPr>
        <p:spPr/>
        <p:txBody>
          <a:bodyPr/>
          <a:lstStyle/>
          <a:p>
            <a:fld id="{3CFE7155-5A6C-412C-810C-77088B23B8C2}" type="datetimeFigureOut">
              <a:rPr lang="it-IT" smtClean="0"/>
              <a:t>18/03/2025</a:t>
            </a:fld>
            <a:endParaRPr lang="it-IT"/>
          </a:p>
        </p:txBody>
      </p:sp>
      <p:sp>
        <p:nvSpPr>
          <p:cNvPr id="5" name="Segnaposto piè di pagina 4">
            <a:extLst>
              <a:ext uri="{FF2B5EF4-FFF2-40B4-BE49-F238E27FC236}">
                <a16:creationId xmlns:a16="http://schemas.microsoft.com/office/drawing/2014/main" id="{A871B879-FBBA-775E-9E40-28002E07B68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D3FC66F-E94C-4EA8-AD85-C8A85EA35933}"/>
              </a:ext>
            </a:extLst>
          </p:cNvPr>
          <p:cNvSpPr>
            <a:spLocks noGrp="1"/>
          </p:cNvSpPr>
          <p:nvPr>
            <p:ph type="sldNum" sz="quarter" idx="12"/>
          </p:nvPr>
        </p:nvSpPr>
        <p:spPr/>
        <p:txBody>
          <a:bodyPr/>
          <a:lstStyle/>
          <a:p>
            <a:fld id="{C6617BBC-29AA-4B08-A43B-B158BD3C31A6}" type="slidenum">
              <a:rPr lang="it-IT" smtClean="0"/>
              <a:t>‹N›</a:t>
            </a:fld>
            <a:endParaRPr lang="it-IT"/>
          </a:p>
        </p:txBody>
      </p:sp>
    </p:spTree>
    <p:extLst>
      <p:ext uri="{BB962C8B-B14F-4D97-AF65-F5344CB8AC3E}">
        <p14:creationId xmlns:p14="http://schemas.microsoft.com/office/powerpoint/2010/main" val="1072754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17EC15-17D1-AFDC-D65B-228A0FB3FD9A}"/>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F6BE123-4BE7-CD8A-F416-42EC107846F2}"/>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1478155-A798-7DD3-157E-CDCFD5988A7D}"/>
              </a:ext>
            </a:extLst>
          </p:cNvPr>
          <p:cNvSpPr>
            <a:spLocks noGrp="1"/>
          </p:cNvSpPr>
          <p:nvPr>
            <p:ph type="dt" sz="half" idx="10"/>
          </p:nvPr>
        </p:nvSpPr>
        <p:spPr/>
        <p:txBody>
          <a:bodyPr/>
          <a:lstStyle/>
          <a:p>
            <a:fld id="{3CFE7155-5A6C-412C-810C-77088B23B8C2}" type="datetimeFigureOut">
              <a:rPr lang="it-IT" smtClean="0"/>
              <a:t>18/03/2025</a:t>
            </a:fld>
            <a:endParaRPr lang="it-IT"/>
          </a:p>
        </p:txBody>
      </p:sp>
      <p:sp>
        <p:nvSpPr>
          <p:cNvPr id="5" name="Segnaposto piè di pagina 4">
            <a:extLst>
              <a:ext uri="{FF2B5EF4-FFF2-40B4-BE49-F238E27FC236}">
                <a16:creationId xmlns:a16="http://schemas.microsoft.com/office/drawing/2014/main" id="{8A77CBAE-C0DC-64CF-4F5A-7C30F86B063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2728F5E-9E07-AA20-3E77-1A10EE803A86}"/>
              </a:ext>
            </a:extLst>
          </p:cNvPr>
          <p:cNvSpPr>
            <a:spLocks noGrp="1"/>
          </p:cNvSpPr>
          <p:nvPr>
            <p:ph type="sldNum" sz="quarter" idx="12"/>
          </p:nvPr>
        </p:nvSpPr>
        <p:spPr/>
        <p:txBody>
          <a:bodyPr/>
          <a:lstStyle/>
          <a:p>
            <a:fld id="{C6617BBC-29AA-4B08-A43B-B158BD3C31A6}" type="slidenum">
              <a:rPr lang="it-IT" smtClean="0"/>
              <a:t>‹N›</a:t>
            </a:fld>
            <a:endParaRPr lang="it-IT"/>
          </a:p>
        </p:txBody>
      </p:sp>
    </p:spTree>
    <p:extLst>
      <p:ext uri="{BB962C8B-B14F-4D97-AF65-F5344CB8AC3E}">
        <p14:creationId xmlns:p14="http://schemas.microsoft.com/office/powerpoint/2010/main" val="1007135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C2B873EC-A33F-FFA9-5A6B-FE305B429D41}"/>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ABC3087-29EC-68E8-3428-42DC2ED841F6}"/>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ABFB549-18EC-8B6D-E160-8A2C6862B842}"/>
              </a:ext>
            </a:extLst>
          </p:cNvPr>
          <p:cNvSpPr>
            <a:spLocks noGrp="1"/>
          </p:cNvSpPr>
          <p:nvPr>
            <p:ph type="dt" sz="half" idx="10"/>
          </p:nvPr>
        </p:nvSpPr>
        <p:spPr/>
        <p:txBody>
          <a:bodyPr/>
          <a:lstStyle/>
          <a:p>
            <a:fld id="{3CFE7155-5A6C-412C-810C-77088B23B8C2}" type="datetimeFigureOut">
              <a:rPr lang="it-IT" smtClean="0"/>
              <a:t>18/03/2025</a:t>
            </a:fld>
            <a:endParaRPr lang="it-IT"/>
          </a:p>
        </p:txBody>
      </p:sp>
      <p:sp>
        <p:nvSpPr>
          <p:cNvPr id="5" name="Segnaposto piè di pagina 4">
            <a:extLst>
              <a:ext uri="{FF2B5EF4-FFF2-40B4-BE49-F238E27FC236}">
                <a16:creationId xmlns:a16="http://schemas.microsoft.com/office/drawing/2014/main" id="{B59BC494-42B7-4E89-214D-0216ED2C100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AC10C7C-E5FB-722B-7CD0-293F11083C0A}"/>
              </a:ext>
            </a:extLst>
          </p:cNvPr>
          <p:cNvSpPr>
            <a:spLocks noGrp="1"/>
          </p:cNvSpPr>
          <p:nvPr>
            <p:ph type="sldNum" sz="quarter" idx="12"/>
          </p:nvPr>
        </p:nvSpPr>
        <p:spPr/>
        <p:txBody>
          <a:bodyPr/>
          <a:lstStyle/>
          <a:p>
            <a:fld id="{C6617BBC-29AA-4B08-A43B-B158BD3C31A6}" type="slidenum">
              <a:rPr lang="it-IT" smtClean="0"/>
              <a:t>‹N›</a:t>
            </a:fld>
            <a:endParaRPr lang="it-IT"/>
          </a:p>
        </p:txBody>
      </p:sp>
    </p:spTree>
    <p:extLst>
      <p:ext uri="{BB962C8B-B14F-4D97-AF65-F5344CB8AC3E}">
        <p14:creationId xmlns:p14="http://schemas.microsoft.com/office/powerpoint/2010/main" val="4143248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D19D7D-F885-6ABB-6DC2-FC29DFE5DC0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A7A92BF-AF38-EFF2-723E-2DBB42AECA48}"/>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2A20AC5-6631-A3B4-6CDF-03B81FB4F98B}"/>
              </a:ext>
            </a:extLst>
          </p:cNvPr>
          <p:cNvSpPr>
            <a:spLocks noGrp="1"/>
          </p:cNvSpPr>
          <p:nvPr>
            <p:ph type="dt" sz="half" idx="10"/>
          </p:nvPr>
        </p:nvSpPr>
        <p:spPr/>
        <p:txBody>
          <a:bodyPr/>
          <a:lstStyle/>
          <a:p>
            <a:fld id="{3CFE7155-5A6C-412C-810C-77088B23B8C2}" type="datetimeFigureOut">
              <a:rPr lang="it-IT" smtClean="0"/>
              <a:t>18/03/2025</a:t>
            </a:fld>
            <a:endParaRPr lang="it-IT"/>
          </a:p>
        </p:txBody>
      </p:sp>
      <p:sp>
        <p:nvSpPr>
          <p:cNvPr id="5" name="Segnaposto piè di pagina 4">
            <a:extLst>
              <a:ext uri="{FF2B5EF4-FFF2-40B4-BE49-F238E27FC236}">
                <a16:creationId xmlns:a16="http://schemas.microsoft.com/office/drawing/2014/main" id="{CF4E64B7-D212-89B2-1441-C62361F2B94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1DB8697-9BD7-C15D-F2D9-4E16F7FBF58C}"/>
              </a:ext>
            </a:extLst>
          </p:cNvPr>
          <p:cNvSpPr>
            <a:spLocks noGrp="1"/>
          </p:cNvSpPr>
          <p:nvPr>
            <p:ph type="sldNum" sz="quarter" idx="12"/>
          </p:nvPr>
        </p:nvSpPr>
        <p:spPr/>
        <p:txBody>
          <a:bodyPr/>
          <a:lstStyle/>
          <a:p>
            <a:fld id="{C6617BBC-29AA-4B08-A43B-B158BD3C31A6}" type="slidenum">
              <a:rPr lang="it-IT" smtClean="0"/>
              <a:t>‹N›</a:t>
            </a:fld>
            <a:endParaRPr lang="it-IT"/>
          </a:p>
        </p:txBody>
      </p:sp>
    </p:spTree>
    <p:extLst>
      <p:ext uri="{BB962C8B-B14F-4D97-AF65-F5344CB8AC3E}">
        <p14:creationId xmlns:p14="http://schemas.microsoft.com/office/powerpoint/2010/main" val="2946638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C8474F-DD5F-D3D6-094D-69DAEF6BE20F}"/>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CA0EFF6E-2BE2-A73F-C9F8-4B0ECD4CD16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FD8EF577-EDFE-6FA1-BA06-8C00258FEAA6}"/>
              </a:ext>
            </a:extLst>
          </p:cNvPr>
          <p:cNvSpPr>
            <a:spLocks noGrp="1"/>
          </p:cNvSpPr>
          <p:nvPr>
            <p:ph type="dt" sz="half" idx="10"/>
          </p:nvPr>
        </p:nvSpPr>
        <p:spPr/>
        <p:txBody>
          <a:bodyPr/>
          <a:lstStyle/>
          <a:p>
            <a:fld id="{3CFE7155-5A6C-412C-810C-77088B23B8C2}" type="datetimeFigureOut">
              <a:rPr lang="it-IT" smtClean="0"/>
              <a:t>18/03/2025</a:t>
            </a:fld>
            <a:endParaRPr lang="it-IT"/>
          </a:p>
        </p:txBody>
      </p:sp>
      <p:sp>
        <p:nvSpPr>
          <p:cNvPr id="5" name="Segnaposto piè di pagina 4">
            <a:extLst>
              <a:ext uri="{FF2B5EF4-FFF2-40B4-BE49-F238E27FC236}">
                <a16:creationId xmlns:a16="http://schemas.microsoft.com/office/drawing/2014/main" id="{D9CBD204-4FA3-B730-B747-62E0EA9FBE6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96AA5FB-7033-4A76-C8CA-03364D423FC0}"/>
              </a:ext>
            </a:extLst>
          </p:cNvPr>
          <p:cNvSpPr>
            <a:spLocks noGrp="1"/>
          </p:cNvSpPr>
          <p:nvPr>
            <p:ph type="sldNum" sz="quarter" idx="12"/>
          </p:nvPr>
        </p:nvSpPr>
        <p:spPr/>
        <p:txBody>
          <a:bodyPr/>
          <a:lstStyle/>
          <a:p>
            <a:fld id="{C6617BBC-29AA-4B08-A43B-B158BD3C31A6}" type="slidenum">
              <a:rPr lang="it-IT" smtClean="0"/>
              <a:t>‹N›</a:t>
            </a:fld>
            <a:endParaRPr lang="it-IT"/>
          </a:p>
        </p:txBody>
      </p:sp>
    </p:spTree>
    <p:extLst>
      <p:ext uri="{BB962C8B-B14F-4D97-AF65-F5344CB8AC3E}">
        <p14:creationId xmlns:p14="http://schemas.microsoft.com/office/powerpoint/2010/main" val="1385838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5571E4-FF26-78F3-7E9A-B07470F8EDC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322E214-A0CD-2CC8-03EC-51928F59A97B}"/>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00036179-4C63-86EF-A2A4-3E1D0D0BAC82}"/>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06616022-83AF-563D-4323-F3967EB004C5}"/>
              </a:ext>
            </a:extLst>
          </p:cNvPr>
          <p:cNvSpPr>
            <a:spLocks noGrp="1"/>
          </p:cNvSpPr>
          <p:nvPr>
            <p:ph type="dt" sz="half" idx="10"/>
          </p:nvPr>
        </p:nvSpPr>
        <p:spPr/>
        <p:txBody>
          <a:bodyPr/>
          <a:lstStyle/>
          <a:p>
            <a:fld id="{3CFE7155-5A6C-412C-810C-77088B23B8C2}" type="datetimeFigureOut">
              <a:rPr lang="it-IT" smtClean="0"/>
              <a:t>18/03/2025</a:t>
            </a:fld>
            <a:endParaRPr lang="it-IT"/>
          </a:p>
        </p:txBody>
      </p:sp>
      <p:sp>
        <p:nvSpPr>
          <p:cNvPr id="6" name="Segnaposto piè di pagina 5">
            <a:extLst>
              <a:ext uri="{FF2B5EF4-FFF2-40B4-BE49-F238E27FC236}">
                <a16:creationId xmlns:a16="http://schemas.microsoft.com/office/drawing/2014/main" id="{3A69EB95-DCC8-1B56-9DD0-9C1C3BFDFF5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0FCA2A8-851B-7A80-0A16-16891478940E}"/>
              </a:ext>
            </a:extLst>
          </p:cNvPr>
          <p:cNvSpPr>
            <a:spLocks noGrp="1"/>
          </p:cNvSpPr>
          <p:nvPr>
            <p:ph type="sldNum" sz="quarter" idx="12"/>
          </p:nvPr>
        </p:nvSpPr>
        <p:spPr/>
        <p:txBody>
          <a:bodyPr/>
          <a:lstStyle/>
          <a:p>
            <a:fld id="{C6617BBC-29AA-4B08-A43B-B158BD3C31A6}" type="slidenum">
              <a:rPr lang="it-IT" smtClean="0"/>
              <a:t>‹N›</a:t>
            </a:fld>
            <a:endParaRPr lang="it-IT"/>
          </a:p>
        </p:txBody>
      </p:sp>
    </p:spTree>
    <p:extLst>
      <p:ext uri="{BB962C8B-B14F-4D97-AF65-F5344CB8AC3E}">
        <p14:creationId xmlns:p14="http://schemas.microsoft.com/office/powerpoint/2010/main" val="3192628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07FD46-1A7E-2049-07D4-5C41156BF1F8}"/>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2E0B8EC-C579-C03F-82A7-ADABA2E6AE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ECD5DD4D-28BD-E38E-1C98-FBA71382A633}"/>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EA11459E-EDD2-B6AC-9429-94A5A713D7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3272E780-77DC-F693-9511-42945D371E34}"/>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52B5F3A1-BA17-99E3-994E-FDC4B04B80BB}"/>
              </a:ext>
            </a:extLst>
          </p:cNvPr>
          <p:cNvSpPr>
            <a:spLocks noGrp="1"/>
          </p:cNvSpPr>
          <p:nvPr>
            <p:ph type="dt" sz="half" idx="10"/>
          </p:nvPr>
        </p:nvSpPr>
        <p:spPr/>
        <p:txBody>
          <a:bodyPr/>
          <a:lstStyle/>
          <a:p>
            <a:fld id="{3CFE7155-5A6C-412C-810C-77088B23B8C2}" type="datetimeFigureOut">
              <a:rPr lang="it-IT" smtClean="0"/>
              <a:t>18/03/2025</a:t>
            </a:fld>
            <a:endParaRPr lang="it-IT"/>
          </a:p>
        </p:txBody>
      </p:sp>
      <p:sp>
        <p:nvSpPr>
          <p:cNvPr id="8" name="Segnaposto piè di pagina 7">
            <a:extLst>
              <a:ext uri="{FF2B5EF4-FFF2-40B4-BE49-F238E27FC236}">
                <a16:creationId xmlns:a16="http://schemas.microsoft.com/office/drawing/2014/main" id="{3C092559-6769-4B88-39DA-574F871668E3}"/>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82F423F3-187D-1D0E-CA3B-144DFE5C1E0C}"/>
              </a:ext>
            </a:extLst>
          </p:cNvPr>
          <p:cNvSpPr>
            <a:spLocks noGrp="1"/>
          </p:cNvSpPr>
          <p:nvPr>
            <p:ph type="sldNum" sz="quarter" idx="12"/>
          </p:nvPr>
        </p:nvSpPr>
        <p:spPr/>
        <p:txBody>
          <a:bodyPr/>
          <a:lstStyle/>
          <a:p>
            <a:fld id="{C6617BBC-29AA-4B08-A43B-B158BD3C31A6}" type="slidenum">
              <a:rPr lang="it-IT" smtClean="0"/>
              <a:t>‹N›</a:t>
            </a:fld>
            <a:endParaRPr lang="it-IT"/>
          </a:p>
        </p:txBody>
      </p:sp>
    </p:spTree>
    <p:extLst>
      <p:ext uri="{BB962C8B-B14F-4D97-AF65-F5344CB8AC3E}">
        <p14:creationId xmlns:p14="http://schemas.microsoft.com/office/powerpoint/2010/main" val="2059579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F2208C-33D9-8519-6FE1-10A84DAF30C7}"/>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9BCD40BC-7092-C601-3570-A8F570FBCF61}"/>
              </a:ext>
            </a:extLst>
          </p:cNvPr>
          <p:cNvSpPr>
            <a:spLocks noGrp="1"/>
          </p:cNvSpPr>
          <p:nvPr>
            <p:ph type="dt" sz="half" idx="10"/>
          </p:nvPr>
        </p:nvSpPr>
        <p:spPr/>
        <p:txBody>
          <a:bodyPr/>
          <a:lstStyle/>
          <a:p>
            <a:fld id="{3CFE7155-5A6C-412C-810C-77088B23B8C2}" type="datetimeFigureOut">
              <a:rPr lang="it-IT" smtClean="0"/>
              <a:t>18/03/2025</a:t>
            </a:fld>
            <a:endParaRPr lang="it-IT"/>
          </a:p>
        </p:txBody>
      </p:sp>
      <p:sp>
        <p:nvSpPr>
          <p:cNvPr id="4" name="Segnaposto piè di pagina 3">
            <a:extLst>
              <a:ext uri="{FF2B5EF4-FFF2-40B4-BE49-F238E27FC236}">
                <a16:creationId xmlns:a16="http://schemas.microsoft.com/office/drawing/2014/main" id="{DB1795F1-7A4D-FE66-3642-0F83082FCF44}"/>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C9CFE6C9-7DD0-7994-D452-018A030AC2C2}"/>
              </a:ext>
            </a:extLst>
          </p:cNvPr>
          <p:cNvSpPr>
            <a:spLocks noGrp="1"/>
          </p:cNvSpPr>
          <p:nvPr>
            <p:ph type="sldNum" sz="quarter" idx="12"/>
          </p:nvPr>
        </p:nvSpPr>
        <p:spPr/>
        <p:txBody>
          <a:bodyPr/>
          <a:lstStyle/>
          <a:p>
            <a:fld id="{C6617BBC-29AA-4B08-A43B-B158BD3C31A6}" type="slidenum">
              <a:rPr lang="it-IT" smtClean="0"/>
              <a:t>‹N›</a:t>
            </a:fld>
            <a:endParaRPr lang="it-IT"/>
          </a:p>
        </p:txBody>
      </p:sp>
    </p:spTree>
    <p:extLst>
      <p:ext uri="{BB962C8B-B14F-4D97-AF65-F5344CB8AC3E}">
        <p14:creationId xmlns:p14="http://schemas.microsoft.com/office/powerpoint/2010/main" val="124868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AFAB246F-5FA9-0961-186E-DB703D2A9C3B}"/>
              </a:ext>
            </a:extLst>
          </p:cNvPr>
          <p:cNvSpPr>
            <a:spLocks noGrp="1"/>
          </p:cNvSpPr>
          <p:nvPr>
            <p:ph type="dt" sz="half" idx="10"/>
          </p:nvPr>
        </p:nvSpPr>
        <p:spPr/>
        <p:txBody>
          <a:bodyPr/>
          <a:lstStyle/>
          <a:p>
            <a:fld id="{3CFE7155-5A6C-412C-810C-77088B23B8C2}" type="datetimeFigureOut">
              <a:rPr lang="it-IT" smtClean="0"/>
              <a:t>18/03/2025</a:t>
            </a:fld>
            <a:endParaRPr lang="it-IT"/>
          </a:p>
        </p:txBody>
      </p:sp>
      <p:sp>
        <p:nvSpPr>
          <p:cNvPr id="3" name="Segnaposto piè di pagina 2">
            <a:extLst>
              <a:ext uri="{FF2B5EF4-FFF2-40B4-BE49-F238E27FC236}">
                <a16:creationId xmlns:a16="http://schemas.microsoft.com/office/drawing/2014/main" id="{7675DA95-662A-C0DD-46B7-57F0E483A529}"/>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5A9A7BE5-A640-26E5-F45D-C90CEDF0FCAA}"/>
              </a:ext>
            </a:extLst>
          </p:cNvPr>
          <p:cNvSpPr>
            <a:spLocks noGrp="1"/>
          </p:cNvSpPr>
          <p:nvPr>
            <p:ph type="sldNum" sz="quarter" idx="12"/>
          </p:nvPr>
        </p:nvSpPr>
        <p:spPr/>
        <p:txBody>
          <a:bodyPr/>
          <a:lstStyle/>
          <a:p>
            <a:fld id="{C6617BBC-29AA-4B08-A43B-B158BD3C31A6}" type="slidenum">
              <a:rPr lang="it-IT" smtClean="0"/>
              <a:t>‹N›</a:t>
            </a:fld>
            <a:endParaRPr lang="it-IT"/>
          </a:p>
        </p:txBody>
      </p:sp>
    </p:spTree>
    <p:extLst>
      <p:ext uri="{BB962C8B-B14F-4D97-AF65-F5344CB8AC3E}">
        <p14:creationId xmlns:p14="http://schemas.microsoft.com/office/powerpoint/2010/main" val="3354250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C0D784-1F41-EA76-82C0-37041940949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15DCC50-BBC7-2AD5-BF6F-AB787E123C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76D120FB-FD7B-C5DF-9BC4-165CB2179B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07A5FF5-73DD-0F0C-D7F8-D627447FE2FE}"/>
              </a:ext>
            </a:extLst>
          </p:cNvPr>
          <p:cNvSpPr>
            <a:spLocks noGrp="1"/>
          </p:cNvSpPr>
          <p:nvPr>
            <p:ph type="dt" sz="half" idx="10"/>
          </p:nvPr>
        </p:nvSpPr>
        <p:spPr/>
        <p:txBody>
          <a:bodyPr/>
          <a:lstStyle/>
          <a:p>
            <a:fld id="{3CFE7155-5A6C-412C-810C-77088B23B8C2}" type="datetimeFigureOut">
              <a:rPr lang="it-IT" smtClean="0"/>
              <a:t>18/03/2025</a:t>
            </a:fld>
            <a:endParaRPr lang="it-IT"/>
          </a:p>
        </p:txBody>
      </p:sp>
      <p:sp>
        <p:nvSpPr>
          <p:cNvPr id="6" name="Segnaposto piè di pagina 5">
            <a:extLst>
              <a:ext uri="{FF2B5EF4-FFF2-40B4-BE49-F238E27FC236}">
                <a16:creationId xmlns:a16="http://schemas.microsoft.com/office/drawing/2014/main" id="{8C548BD8-FD71-5E94-1456-986808C16A9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DC97BB1-2E29-D7F1-D794-62F2FD558BDA}"/>
              </a:ext>
            </a:extLst>
          </p:cNvPr>
          <p:cNvSpPr>
            <a:spLocks noGrp="1"/>
          </p:cNvSpPr>
          <p:nvPr>
            <p:ph type="sldNum" sz="quarter" idx="12"/>
          </p:nvPr>
        </p:nvSpPr>
        <p:spPr/>
        <p:txBody>
          <a:bodyPr/>
          <a:lstStyle/>
          <a:p>
            <a:fld id="{C6617BBC-29AA-4B08-A43B-B158BD3C31A6}" type="slidenum">
              <a:rPr lang="it-IT" smtClean="0"/>
              <a:t>‹N›</a:t>
            </a:fld>
            <a:endParaRPr lang="it-IT"/>
          </a:p>
        </p:txBody>
      </p:sp>
    </p:spTree>
    <p:extLst>
      <p:ext uri="{BB962C8B-B14F-4D97-AF65-F5344CB8AC3E}">
        <p14:creationId xmlns:p14="http://schemas.microsoft.com/office/powerpoint/2010/main" val="1661529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80D241-7B5A-CB4E-1BAE-8A732B51CD5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2BA13ED-8CD2-D789-A6C8-B3441D62A5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F244E79C-F956-0609-C481-13D17B1E2B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0C6075A-4CCF-63B1-392D-CF4F04818375}"/>
              </a:ext>
            </a:extLst>
          </p:cNvPr>
          <p:cNvSpPr>
            <a:spLocks noGrp="1"/>
          </p:cNvSpPr>
          <p:nvPr>
            <p:ph type="dt" sz="half" idx="10"/>
          </p:nvPr>
        </p:nvSpPr>
        <p:spPr/>
        <p:txBody>
          <a:bodyPr/>
          <a:lstStyle/>
          <a:p>
            <a:fld id="{3CFE7155-5A6C-412C-810C-77088B23B8C2}" type="datetimeFigureOut">
              <a:rPr lang="it-IT" smtClean="0"/>
              <a:t>18/03/2025</a:t>
            </a:fld>
            <a:endParaRPr lang="it-IT"/>
          </a:p>
        </p:txBody>
      </p:sp>
      <p:sp>
        <p:nvSpPr>
          <p:cNvPr id="6" name="Segnaposto piè di pagina 5">
            <a:extLst>
              <a:ext uri="{FF2B5EF4-FFF2-40B4-BE49-F238E27FC236}">
                <a16:creationId xmlns:a16="http://schemas.microsoft.com/office/drawing/2014/main" id="{06B039CA-37AC-2C18-C00B-1266AD03B86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A684435-56DF-3258-38BD-4D53C6C355A1}"/>
              </a:ext>
            </a:extLst>
          </p:cNvPr>
          <p:cNvSpPr>
            <a:spLocks noGrp="1"/>
          </p:cNvSpPr>
          <p:nvPr>
            <p:ph type="sldNum" sz="quarter" idx="12"/>
          </p:nvPr>
        </p:nvSpPr>
        <p:spPr/>
        <p:txBody>
          <a:bodyPr/>
          <a:lstStyle/>
          <a:p>
            <a:fld id="{C6617BBC-29AA-4B08-A43B-B158BD3C31A6}" type="slidenum">
              <a:rPr lang="it-IT" smtClean="0"/>
              <a:t>‹N›</a:t>
            </a:fld>
            <a:endParaRPr lang="it-IT"/>
          </a:p>
        </p:txBody>
      </p:sp>
    </p:spTree>
    <p:extLst>
      <p:ext uri="{BB962C8B-B14F-4D97-AF65-F5344CB8AC3E}">
        <p14:creationId xmlns:p14="http://schemas.microsoft.com/office/powerpoint/2010/main" val="2387933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D6E608A7-822F-2741-4391-4E79752022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83A2F1A-B3BB-3439-3F3D-2A54A7ACE4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77C5FAB-D62F-6C08-77C0-41AB5F8694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CFE7155-5A6C-412C-810C-77088B23B8C2}" type="datetimeFigureOut">
              <a:rPr lang="it-IT" smtClean="0"/>
              <a:t>18/03/2025</a:t>
            </a:fld>
            <a:endParaRPr lang="it-IT"/>
          </a:p>
        </p:txBody>
      </p:sp>
      <p:sp>
        <p:nvSpPr>
          <p:cNvPr id="5" name="Segnaposto piè di pagina 4">
            <a:extLst>
              <a:ext uri="{FF2B5EF4-FFF2-40B4-BE49-F238E27FC236}">
                <a16:creationId xmlns:a16="http://schemas.microsoft.com/office/drawing/2014/main" id="{D094EC37-7888-B956-4379-24D4FC1BB2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0A3E994B-D81E-DB54-5FEA-3E7ED7C5A9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6617BBC-29AA-4B08-A43B-B158BD3C31A6}" type="slidenum">
              <a:rPr lang="it-IT" smtClean="0"/>
              <a:t>‹N›</a:t>
            </a:fld>
            <a:endParaRPr lang="it-IT"/>
          </a:p>
        </p:txBody>
      </p:sp>
    </p:spTree>
    <p:extLst>
      <p:ext uri="{BB962C8B-B14F-4D97-AF65-F5344CB8AC3E}">
        <p14:creationId xmlns:p14="http://schemas.microsoft.com/office/powerpoint/2010/main" val="26190347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AB9E9C-6B37-A906-98A0-983D231C81D6}"/>
              </a:ext>
            </a:extLst>
          </p:cNvPr>
          <p:cNvSpPr>
            <a:spLocks noGrp="1"/>
          </p:cNvSpPr>
          <p:nvPr>
            <p:ph type="ctrTitle"/>
          </p:nvPr>
        </p:nvSpPr>
        <p:spPr>
          <a:xfrm>
            <a:off x="595584" y="-344967"/>
            <a:ext cx="11265876" cy="1358633"/>
          </a:xfrm>
        </p:spPr>
        <p:txBody>
          <a:bodyPr>
            <a:normAutofit fontScale="90000"/>
          </a:bodyPr>
          <a:lstStyle/>
          <a:p>
            <a:r>
              <a:rPr lang="it-IT" sz="1800" b="1" kern="0" dirty="0">
                <a:effectLst/>
                <a:latin typeface="Times New Roman" panose="02020603050405020304" pitchFamily="18" charset="0"/>
                <a:ea typeface="Times New Roman" panose="02020603050405020304" pitchFamily="18" charset="0"/>
              </a:rPr>
              <a:t>                                                                                   </a:t>
            </a:r>
            <a:br>
              <a:rPr lang="it-IT" sz="1800" b="1" kern="0" dirty="0">
                <a:effectLst/>
                <a:latin typeface="Times New Roman" panose="02020603050405020304" pitchFamily="18" charset="0"/>
                <a:ea typeface="Times New Roman" panose="02020603050405020304" pitchFamily="18" charset="0"/>
              </a:rPr>
            </a:br>
            <a:br>
              <a:rPr lang="it-IT" sz="1800" b="1" kern="0" dirty="0">
                <a:effectLst/>
                <a:latin typeface="Times New Roman" panose="02020603050405020304" pitchFamily="18" charset="0"/>
                <a:ea typeface="Times New Roman" panose="02020603050405020304" pitchFamily="18" charset="0"/>
              </a:rPr>
            </a:br>
            <a:r>
              <a:rPr lang="it-IT" sz="2700" b="1" kern="0" dirty="0">
                <a:effectLst/>
                <a:latin typeface="Times New Roman" panose="02020603050405020304" pitchFamily="18" charset="0"/>
                <a:ea typeface="Times New Roman" panose="02020603050405020304" pitchFamily="18" charset="0"/>
              </a:rPr>
              <a:t>                                                 </a:t>
            </a:r>
            <a:br>
              <a:rPr lang="it-IT" sz="2700" b="1" kern="0" dirty="0">
                <a:effectLst/>
                <a:latin typeface="Times New Roman" panose="02020603050405020304" pitchFamily="18" charset="0"/>
                <a:ea typeface="Times New Roman" panose="02020603050405020304" pitchFamily="18" charset="0"/>
              </a:rPr>
            </a:br>
            <a:r>
              <a:rPr lang="it-IT" sz="2700" b="1" kern="0" dirty="0">
                <a:effectLst/>
                <a:latin typeface="Times New Roman" panose="02020603050405020304" pitchFamily="18" charset="0"/>
                <a:ea typeface="Times New Roman" panose="02020603050405020304" pitchFamily="18" charset="0"/>
              </a:rPr>
              <a:t>                                                 </a:t>
            </a:r>
            <a:br>
              <a:rPr lang="it-IT" sz="2700" b="1" kern="0" dirty="0">
                <a:effectLst/>
                <a:latin typeface="Times New Roman" panose="02020603050405020304" pitchFamily="18" charset="0"/>
                <a:ea typeface="Times New Roman" panose="02020603050405020304" pitchFamily="18" charset="0"/>
              </a:rPr>
            </a:br>
            <a:br>
              <a:rPr lang="it-IT" sz="2700" b="1" kern="0" dirty="0">
                <a:effectLst/>
                <a:latin typeface="Times New Roman" panose="02020603050405020304" pitchFamily="18" charset="0"/>
                <a:ea typeface="Times New Roman" panose="02020603050405020304" pitchFamily="18" charset="0"/>
              </a:rPr>
            </a:br>
            <a:br>
              <a:rPr lang="it-IT" sz="2700" b="1" kern="0" dirty="0">
                <a:effectLst/>
                <a:latin typeface="Times New Roman" panose="02020603050405020304" pitchFamily="18" charset="0"/>
                <a:ea typeface="Times New Roman" panose="02020603050405020304" pitchFamily="18" charset="0"/>
              </a:rPr>
            </a:br>
            <a:r>
              <a:rPr lang="it-IT" sz="2700" b="1" kern="0" dirty="0">
                <a:effectLst/>
                <a:latin typeface="Times New Roman" panose="02020603050405020304" pitchFamily="18" charset="0"/>
                <a:ea typeface="Times New Roman" panose="02020603050405020304" pitchFamily="18" charset="0"/>
              </a:rPr>
              <a:t>                                                  Uni3 Trieste     </a:t>
            </a:r>
            <a:r>
              <a:rPr lang="it-IT" sz="2900" b="1" kern="0" dirty="0">
                <a:solidFill>
                  <a:srgbClr val="C00000"/>
                </a:solidFill>
                <a:effectLst/>
                <a:latin typeface="Times New Roman" panose="02020603050405020304" pitchFamily="18" charset="0"/>
                <a:ea typeface="Times New Roman" panose="02020603050405020304" pitchFamily="18" charset="0"/>
              </a:rPr>
              <a:t>Anima e corpo. Morte e immortalità</a:t>
            </a:r>
            <a:br>
              <a:rPr lang="it-IT" sz="2700" b="1" kern="0" dirty="0">
                <a:solidFill>
                  <a:srgbClr val="C00000"/>
                </a:solidFill>
                <a:effectLst/>
                <a:latin typeface="Times New Roman" panose="02020603050405020304" pitchFamily="18" charset="0"/>
                <a:ea typeface="Times New Roman" panose="02020603050405020304" pitchFamily="18" charset="0"/>
              </a:rPr>
            </a:br>
            <a:r>
              <a:rPr lang="it-IT" sz="2700" b="1" kern="0" dirty="0">
                <a:solidFill>
                  <a:srgbClr val="C00000"/>
                </a:solidFill>
                <a:effectLst/>
                <a:latin typeface="Times New Roman" panose="02020603050405020304" pitchFamily="18" charset="0"/>
                <a:ea typeface="Times New Roman" panose="02020603050405020304" pitchFamily="18" charset="0"/>
              </a:rPr>
              <a:t>                                                   </a:t>
            </a:r>
            <a:r>
              <a:rPr lang="it-IT" sz="2700" b="1" kern="0" dirty="0">
                <a:solidFill>
                  <a:schemeClr val="tx2">
                    <a:lumMod val="75000"/>
                    <a:lumOff val="25000"/>
                  </a:schemeClr>
                </a:solidFill>
                <a:latin typeface="Times New Roman" panose="02020603050405020304" pitchFamily="18" charset="0"/>
                <a:ea typeface="Times New Roman" panose="02020603050405020304" pitchFamily="18" charset="0"/>
              </a:rPr>
              <a:t>prof. Luciano Cova </a:t>
            </a:r>
            <a:r>
              <a:rPr lang="it-IT" sz="2700" b="1" kern="0" dirty="0">
                <a:solidFill>
                  <a:srgbClr val="C00000"/>
                </a:solidFill>
                <a:effectLst/>
                <a:latin typeface="Times New Roman" panose="02020603050405020304" pitchFamily="18" charset="0"/>
                <a:ea typeface="Times New Roman" panose="02020603050405020304" pitchFamily="18" charset="0"/>
              </a:rPr>
              <a:t>           </a:t>
            </a:r>
            <a:r>
              <a:rPr lang="it-IT" sz="2900" b="1" kern="0" dirty="0">
                <a:solidFill>
                  <a:srgbClr val="C00000"/>
                </a:solidFill>
                <a:effectLst/>
                <a:latin typeface="Times New Roman" panose="02020603050405020304" pitchFamily="18" charset="0"/>
                <a:ea typeface="Times New Roman" panose="02020603050405020304" pitchFamily="18" charset="0"/>
              </a:rPr>
              <a:t>nel pensiero del Medioevo</a:t>
            </a:r>
            <a:endParaRPr lang="it-IT" sz="2900" dirty="0"/>
          </a:p>
        </p:txBody>
      </p:sp>
      <p:sp>
        <p:nvSpPr>
          <p:cNvPr id="3" name="Sottotitolo 2">
            <a:extLst>
              <a:ext uri="{FF2B5EF4-FFF2-40B4-BE49-F238E27FC236}">
                <a16:creationId xmlns:a16="http://schemas.microsoft.com/office/drawing/2014/main" id="{3B5C6437-0919-27D1-8EA3-50D38B33F4C8}"/>
              </a:ext>
            </a:extLst>
          </p:cNvPr>
          <p:cNvSpPr>
            <a:spLocks noGrp="1"/>
          </p:cNvSpPr>
          <p:nvPr>
            <p:ph type="subTitle" idx="1"/>
          </p:nvPr>
        </p:nvSpPr>
        <p:spPr>
          <a:xfrm>
            <a:off x="595584" y="1202567"/>
            <a:ext cx="11265876" cy="4976190"/>
          </a:xfrm>
        </p:spPr>
        <p:txBody>
          <a:bodyPr>
            <a:noAutofit/>
          </a:bodyPr>
          <a:lstStyle/>
          <a:p>
            <a:pPr algn="l"/>
            <a:r>
              <a:rPr lang="it-IT" b="1" kern="0" dirty="0">
                <a:effectLst/>
                <a:ea typeface="Aptos" panose="020B0004020202020204" pitchFamily="34" charset="0"/>
                <a:cs typeface="Aharoni" panose="02010803020104030203" pitchFamily="2" charset="-79"/>
              </a:rPr>
              <a:t>					Nello sviluppo della civiltà mediterranea il 						problema di un’anima incorruttibile 							contrapposta al corpo corruttibile emerge e si sviluppa come risposta all'angoscia della morte. Il cristianesimo, se per un verso enfatizza il tema della sopravvivenza come “resurrezione della carne” in continuità con il tardo ebraismo ispirato a precedenti dottrine iraniche, eredita peraltro anche il dualismo anima immateriale - corpo teorizzato in ambito greco da Platone. Per molti secoli, fino al XIII (quando nuove istanze legate alla riscoperta di Aristotele mettono in dubbio consolidate certezze), domina nelle scuole la dottrina agostiniana secondo cui all'autentica natura umana, così come creata da Dio prima che il peccato la corrompesse, compete l'immortalità in quanto l'anima (sostanza immateriale </a:t>
            </a:r>
            <a:r>
              <a:rPr lang="it-IT" b="1" kern="0">
                <a:effectLst/>
                <a:ea typeface="Aptos" panose="020B0004020202020204" pitchFamily="34" charset="0"/>
                <a:cs typeface="Aharoni" panose="02010803020104030203" pitchFamily="2" charset="-79"/>
              </a:rPr>
              <a:t>sussistente incorruttibile </a:t>
            </a:r>
            <a:r>
              <a:rPr lang="it-IT" b="1" kern="0" dirty="0">
                <a:effectLst/>
                <a:ea typeface="Aptos" panose="020B0004020202020204" pitchFamily="34" charset="0"/>
                <a:cs typeface="Aharoni" panose="02010803020104030203" pitchFamily="2" charset="-79"/>
              </a:rPr>
              <a:t>e non mero atto vivificante del corpo) è signora del corpo suo strumento ed ha il potere di impedirne la corruzione. Alcuni nodi centrali di questa evoluzione dottrinale saranno oggetto del corso, anche con la lettura di testi in traduzione italiana.</a:t>
            </a:r>
            <a:br>
              <a:rPr lang="it-IT" b="1" kern="0" dirty="0">
                <a:effectLst/>
                <a:ea typeface="Aptos" panose="020B0004020202020204" pitchFamily="34" charset="0"/>
                <a:cs typeface="Aharoni" panose="02010803020104030203" pitchFamily="2" charset="-79"/>
              </a:rPr>
            </a:br>
            <a:br>
              <a:rPr lang="it-IT" sz="800" b="1" i="1" kern="0" dirty="0">
                <a:effectLst/>
                <a:ea typeface="Aptos" panose="020B0004020202020204" pitchFamily="34" charset="0"/>
                <a:cs typeface="Aharoni" panose="02010803020104030203" pitchFamily="2" charset="-79"/>
              </a:rPr>
            </a:br>
            <a:r>
              <a:rPr lang="it-IT" b="1" dirty="0">
                <a:solidFill>
                  <a:srgbClr val="C00000"/>
                </a:solidFill>
                <a:effectLst/>
                <a:latin typeface="Times New Roman" panose="02020603050405020304" pitchFamily="18" charset="0"/>
                <a:ea typeface="Aptos" panose="020B0004020202020204" pitchFamily="34" charset="0"/>
                <a:cs typeface="Times New Roman" panose="02020603050405020304" pitchFamily="18" charset="0"/>
              </a:rPr>
              <a:t>Periodo: marzo-aprile 2025 Incontri: 4 lezioni settimanali da 1 ora ciascuna</a:t>
            </a:r>
            <a:endParaRPr lang="it-IT" b="1" dirty="0">
              <a:solidFill>
                <a:srgbClr val="C00000"/>
              </a:solidFill>
              <a:latin typeface="Times New Roman" panose="02020603050405020304" pitchFamily="18" charset="0"/>
              <a:cs typeface="Times New Roman" panose="02020603050405020304" pitchFamily="18" charset="0"/>
            </a:endParaRPr>
          </a:p>
        </p:txBody>
      </p:sp>
      <p:pic>
        <p:nvPicPr>
          <p:cNvPr id="5" name="Immagine 4" descr="Immagine che contiene persona, Arto, arte, terreno">
            <a:extLst>
              <a:ext uri="{FF2B5EF4-FFF2-40B4-BE49-F238E27FC236}">
                <a16:creationId xmlns:a16="http://schemas.microsoft.com/office/drawing/2014/main" id="{0C88BF41-EE91-20E0-CCE4-5CB1B6EE0C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4255" y="103998"/>
            <a:ext cx="3587335" cy="2008237"/>
          </a:xfrm>
          <a:prstGeom prst="rect">
            <a:avLst/>
          </a:prstGeom>
        </p:spPr>
      </p:pic>
    </p:spTree>
    <p:extLst>
      <p:ext uri="{BB962C8B-B14F-4D97-AF65-F5344CB8AC3E}">
        <p14:creationId xmlns:p14="http://schemas.microsoft.com/office/powerpoint/2010/main" val="35971526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EF221F-B880-CDCA-CD0C-BA4736220983}"/>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0DC263D2-DED7-8C85-14A5-186B687FAC60}"/>
              </a:ext>
            </a:extLst>
          </p:cNvPr>
          <p:cNvSpPr>
            <a:spLocks noGrp="1"/>
          </p:cNvSpPr>
          <p:nvPr>
            <p:ph type="ctrTitle"/>
          </p:nvPr>
        </p:nvSpPr>
        <p:spPr>
          <a:xfrm>
            <a:off x="-76201" y="6699766"/>
            <a:ext cx="9144000" cy="2387600"/>
          </a:xfrm>
        </p:spPr>
        <p:txBody>
          <a:bodyPr/>
          <a:lstStyle/>
          <a:p>
            <a:endParaRPr lang="it-IT" dirty="0"/>
          </a:p>
        </p:txBody>
      </p:sp>
      <p:sp>
        <p:nvSpPr>
          <p:cNvPr id="3" name="Sottotitolo 2">
            <a:extLst>
              <a:ext uri="{FF2B5EF4-FFF2-40B4-BE49-F238E27FC236}">
                <a16:creationId xmlns:a16="http://schemas.microsoft.com/office/drawing/2014/main" id="{ED59524E-0E41-A174-8754-EF8E0EFD7C50}"/>
              </a:ext>
            </a:extLst>
          </p:cNvPr>
          <p:cNvSpPr>
            <a:spLocks noGrp="1"/>
          </p:cNvSpPr>
          <p:nvPr>
            <p:ph type="subTitle" idx="1"/>
          </p:nvPr>
        </p:nvSpPr>
        <p:spPr>
          <a:xfrm>
            <a:off x="394853" y="2558290"/>
            <a:ext cx="11547765" cy="4222319"/>
          </a:xfrm>
        </p:spPr>
        <p:txBody>
          <a:bodyPr>
            <a:normAutofit/>
          </a:bodyPr>
          <a:lstStyle/>
          <a:p>
            <a:pPr algn="l"/>
            <a:r>
              <a:rPr lang="it-IT" sz="2800" b="1" kern="0" dirty="0">
                <a:effectLst/>
                <a:ea typeface="Times New Roman" panose="02020603050405020304" pitchFamily="18" charset="0"/>
                <a:cs typeface="Times New Roman" panose="02020603050405020304" pitchFamily="18" charset="0"/>
              </a:rPr>
              <a:t>In verità, in verità vi dico: L'ora viene, anzi è venuta, che i morti udranno la voce del Figlio di Dio, e coloro che l'avranno udita vivranno. Poiché, come il Padre ha vita in se stesso, così ha dato anche al Figlio di avere vita in se stesso; e gli ha anche dato l'autorità di giudicare, perché è il Figlio dell'uomo. Non vi meravigliate di questo, perché l'ora viene, in cui tutti coloro che sono nei sepolcri udranno la sua voce e ne usciranno; quelli che hanno fatto il bene in risurrezione di vita, e quelli che hanno fatto il male in risurrezione di condanna.</a:t>
            </a:r>
            <a:r>
              <a:rPr lang="it-IT" sz="2800" b="1" kern="0" dirty="0">
                <a:solidFill>
                  <a:srgbClr val="C00000"/>
                </a:solidFill>
                <a:effectLst/>
                <a:ea typeface="Times New Roman" panose="02020603050405020304" pitchFamily="18" charset="0"/>
                <a:cs typeface="Times New Roman" panose="02020603050405020304" pitchFamily="18" charset="0"/>
              </a:rPr>
              <a:t> (Giovanni, </a:t>
            </a:r>
            <a:r>
              <a:rPr lang="it-IT" sz="2800" b="1" kern="0">
                <a:solidFill>
                  <a:srgbClr val="C00000"/>
                </a:solidFill>
                <a:effectLst/>
                <a:ea typeface="Times New Roman" panose="02020603050405020304" pitchFamily="18" charset="0"/>
                <a:cs typeface="Times New Roman" panose="02020603050405020304" pitchFamily="18" charset="0"/>
              </a:rPr>
              <a:t>5, 25-29</a:t>
            </a:r>
            <a:r>
              <a:rPr lang="it-IT" sz="2800" b="1" kern="0" dirty="0">
                <a:solidFill>
                  <a:srgbClr val="C00000"/>
                </a:solidFill>
                <a:effectLst/>
                <a:ea typeface="Times New Roman" panose="02020603050405020304" pitchFamily="18" charset="0"/>
                <a:cs typeface="Times New Roman" panose="02020603050405020304" pitchFamily="18" charset="0"/>
              </a:rPr>
              <a:t>)</a:t>
            </a:r>
            <a:endParaRPr lang="it-IT" sz="2800" b="1" dirty="0">
              <a:solidFill>
                <a:srgbClr val="C00000"/>
              </a:solidFill>
            </a:endParaRPr>
          </a:p>
        </p:txBody>
      </p:sp>
      <p:sp>
        <p:nvSpPr>
          <p:cNvPr id="5" name="CasellaDiTesto 4">
            <a:extLst>
              <a:ext uri="{FF2B5EF4-FFF2-40B4-BE49-F238E27FC236}">
                <a16:creationId xmlns:a16="http://schemas.microsoft.com/office/drawing/2014/main" id="{C6BC15B7-C54F-8EE9-83E3-0671EE4D146E}"/>
              </a:ext>
            </a:extLst>
          </p:cNvPr>
          <p:cNvSpPr txBox="1"/>
          <p:nvPr/>
        </p:nvSpPr>
        <p:spPr>
          <a:xfrm>
            <a:off x="307398" y="511525"/>
            <a:ext cx="11635220" cy="1815882"/>
          </a:xfrm>
          <a:prstGeom prst="rect">
            <a:avLst/>
          </a:prstGeom>
          <a:noFill/>
        </p:spPr>
        <p:txBody>
          <a:bodyPr wrap="square">
            <a:spAutoFit/>
          </a:bodyPr>
          <a:lstStyle/>
          <a:p>
            <a:r>
              <a:rPr lang="it-IT" sz="2800" b="1" kern="0" dirty="0">
                <a:solidFill>
                  <a:srgbClr val="C00000"/>
                </a:solidFill>
                <a:ea typeface="Times New Roman" panose="02020603050405020304" pitchFamily="18" charset="0"/>
              </a:rPr>
              <a:t>9</a:t>
            </a:r>
            <a:r>
              <a:rPr lang="it-IT" sz="2800" b="1" kern="0" dirty="0">
                <a:solidFill>
                  <a:srgbClr val="C00000"/>
                </a:solidFill>
                <a:effectLst/>
                <a:latin typeface="+mn-lt"/>
                <a:ea typeface="Times New Roman" panose="02020603050405020304" pitchFamily="18" charset="0"/>
              </a:rPr>
              <a:t> – Secondo il Vangelo di Giovanni Gesù annuncia l'imminenza di un giudizio universale operato dal Figlio di Dio per cui tutti usciranno dai sepolcri, risorgendo alla vita eterna quelli che avranno agito bene e alla dannazione eterna quelli che avranno agito male.</a:t>
            </a:r>
            <a:endParaRPr lang="it-IT" sz="2800" dirty="0"/>
          </a:p>
        </p:txBody>
      </p:sp>
    </p:spTree>
    <p:extLst>
      <p:ext uri="{BB962C8B-B14F-4D97-AF65-F5344CB8AC3E}">
        <p14:creationId xmlns:p14="http://schemas.microsoft.com/office/powerpoint/2010/main" val="1227528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A8DE4F-69D6-ED81-A383-FFE78A4062B4}"/>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55DB6C6F-2BB7-565A-941F-256DDD2F4E7B}"/>
              </a:ext>
            </a:extLst>
          </p:cNvPr>
          <p:cNvSpPr>
            <a:spLocks noGrp="1"/>
          </p:cNvSpPr>
          <p:nvPr>
            <p:ph type="ctrTitle"/>
          </p:nvPr>
        </p:nvSpPr>
        <p:spPr>
          <a:xfrm>
            <a:off x="274320" y="-235132"/>
            <a:ext cx="11652069" cy="2603476"/>
          </a:xfrm>
        </p:spPr>
        <p:txBody>
          <a:bodyPr>
            <a:noAutofit/>
          </a:bodyPr>
          <a:lstStyle/>
          <a:p>
            <a:pPr algn="l"/>
            <a:r>
              <a:rPr lang="it-IT" sz="2800" b="1" dirty="0">
                <a:solidFill>
                  <a:srgbClr val="C00000"/>
                </a:solidFill>
                <a:latin typeface="+mn-lt"/>
                <a:ea typeface="Times New Roman" panose="02020603050405020304" pitchFamily="18" charset="0"/>
              </a:rPr>
              <a:t>10 </a:t>
            </a:r>
            <a:r>
              <a:rPr lang="it-IT" sz="2800" b="1" kern="0" dirty="0">
                <a:solidFill>
                  <a:srgbClr val="C00000"/>
                </a:solidFill>
                <a:effectLst/>
                <a:latin typeface="+mn-lt"/>
                <a:ea typeface="Times New Roman" panose="02020603050405020304" pitchFamily="18" charset="0"/>
              </a:rPr>
              <a:t>–</a:t>
            </a:r>
            <a:r>
              <a:rPr lang="it-IT" sz="2800" b="1" dirty="0">
                <a:solidFill>
                  <a:srgbClr val="C00000"/>
                </a:solidFill>
                <a:latin typeface="+mn-lt"/>
                <a:ea typeface="Times New Roman" panose="02020603050405020304" pitchFamily="18" charset="0"/>
              </a:rPr>
              <a:t> Paolo nelle sue lettere lega strettamente alla resurrezione di </a:t>
            </a:r>
            <a:br>
              <a:rPr lang="it-IT" sz="2800" b="1" dirty="0">
                <a:solidFill>
                  <a:srgbClr val="C00000"/>
                </a:solidFill>
                <a:latin typeface="+mn-lt"/>
                <a:ea typeface="Times New Roman" panose="02020603050405020304" pitchFamily="18" charset="0"/>
              </a:rPr>
            </a:br>
            <a:r>
              <a:rPr lang="it-IT" sz="2800" b="1" dirty="0">
                <a:solidFill>
                  <a:srgbClr val="C00000"/>
                </a:solidFill>
                <a:latin typeface="+mn-lt"/>
                <a:ea typeface="Times New Roman" panose="02020603050405020304" pitchFamily="18" charset="0"/>
              </a:rPr>
              <a:t>Cristo la resurrezione finale di quelli che, in attesa del giudizio, </a:t>
            </a:r>
            <a:br>
              <a:rPr lang="it-IT" sz="2800" b="1" dirty="0">
                <a:solidFill>
                  <a:srgbClr val="C00000"/>
                </a:solidFill>
                <a:latin typeface="+mn-lt"/>
                <a:ea typeface="Times New Roman" panose="02020603050405020304" pitchFamily="18" charset="0"/>
              </a:rPr>
            </a:br>
            <a:r>
              <a:rPr lang="it-IT" sz="2800" b="1" dirty="0">
                <a:solidFill>
                  <a:srgbClr val="C00000"/>
                </a:solidFill>
                <a:latin typeface="+mn-lt"/>
                <a:ea typeface="Times New Roman" panose="02020603050405020304" pitchFamily="18" charset="0"/>
              </a:rPr>
              <a:t>morendo “dormono in Cristo”: un’espressione, quella dei “dormienti” </a:t>
            </a:r>
            <a:br>
              <a:rPr lang="it-IT" sz="2800" b="1" dirty="0">
                <a:solidFill>
                  <a:srgbClr val="C00000"/>
                </a:solidFill>
                <a:latin typeface="+mn-lt"/>
                <a:ea typeface="Times New Roman" panose="02020603050405020304" pitchFamily="18" charset="0"/>
              </a:rPr>
            </a:br>
            <a:r>
              <a:rPr lang="it-IT" sz="2800" b="1" dirty="0">
                <a:solidFill>
                  <a:srgbClr val="C00000"/>
                </a:solidFill>
                <a:latin typeface="+mn-lt"/>
                <a:ea typeface="Times New Roman" panose="02020603050405020304" pitchFamily="18" charset="0"/>
              </a:rPr>
              <a:t>tra la morte e la resurrezione escatologica quando Cristo ritornerà, destinata a essere oggetto di interpretazioni diverse. </a:t>
            </a:r>
            <a:endParaRPr lang="it-IT" sz="2800" dirty="0">
              <a:solidFill>
                <a:srgbClr val="C00000"/>
              </a:solidFill>
            </a:endParaRPr>
          </a:p>
        </p:txBody>
      </p:sp>
      <p:sp>
        <p:nvSpPr>
          <p:cNvPr id="3" name="Sottotitolo 2">
            <a:extLst>
              <a:ext uri="{FF2B5EF4-FFF2-40B4-BE49-F238E27FC236}">
                <a16:creationId xmlns:a16="http://schemas.microsoft.com/office/drawing/2014/main" id="{CE9CACE6-49AE-7415-677D-746692174AFF}"/>
              </a:ext>
            </a:extLst>
          </p:cNvPr>
          <p:cNvSpPr>
            <a:spLocks noGrp="1"/>
          </p:cNvSpPr>
          <p:nvPr>
            <p:ph type="subTitle" idx="1"/>
          </p:nvPr>
        </p:nvSpPr>
        <p:spPr>
          <a:xfrm>
            <a:off x="274320" y="2542517"/>
            <a:ext cx="11643360" cy="4393858"/>
          </a:xfrm>
        </p:spPr>
        <p:txBody>
          <a:bodyPr>
            <a:normAutofit/>
          </a:bodyPr>
          <a:lstStyle/>
          <a:p>
            <a:pPr algn="l"/>
            <a:r>
              <a:rPr lang="it-IT" sz="2800" b="1" dirty="0"/>
              <a:t>Se </a:t>
            </a:r>
            <a:r>
              <a:rPr lang="it-IT" sz="2800" b="1" kern="0" dirty="0">
                <a:effectLst/>
                <a:ea typeface="Times New Roman" panose="02020603050405020304" pitchFamily="18" charset="0"/>
                <a:cs typeface="Times New Roman" panose="02020603050405020304" pitchFamily="18" charset="0"/>
              </a:rPr>
              <a:t>non c'è la risurrezione dei morti, neppure Cristo è risuscitato. […] Se infatti i morti non risuscitano, neppure Cristo è stato risuscitato; ma se Cristo non è stato risuscitato, vana è la vostra fede, voi siete ancora nei vostri peccati  e anche quelli che dormono in Cristo sono perduti. […] Siccome per mezzo di un uomo è venuta la morte, così anche per mezzo di un uomo è venuta la risurrezione dei morti. Perché, come tutti muoiono in Adamo, così tutti saranno vivificati in Cristo, ma ciascuno nel proprio ordine: Cristo la primizia, poi coloro che sono di Cristo alla sua venuta.</a:t>
            </a:r>
            <a:r>
              <a:rPr lang="it-IT" sz="2800" kern="0" dirty="0">
                <a:effectLst/>
                <a:ea typeface="Times New Roman" panose="02020603050405020304" pitchFamily="18" charset="0"/>
                <a:cs typeface="Times New Roman" panose="02020603050405020304" pitchFamily="18" charset="0"/>
              </a:rPr>
              <a:t>  </a:t>
            </a:r>
            <a:r>
              <a:rPr lang="it-IT" sz="2800" b="1" kern="0" dirty="0">
                <a:solidFill>
                  <a:srgbClr val="C00000"/>
                </a:solidFill>
                <a:effectLst/>
                <a:ea typeface="Times New Roman" panose="02020603050405020304" pitchFamily="18" charset="0"/>
                <a:cs typeface="Times New Roman" panose="02020603050405020304" pitchFamily="18" charset="0"/>
              </a:rPr>
              <a:t>(Paolo, 1Corinzi, 15,13-23) </a:t>
            </a:r>
            <a:endParaRPr lang="it-IT" sz="2800" b="1" dirty="0">
              <a:solidFill>
                <a:srgbClr val="C00000"/>
              </a:solidFill>
            </a:endParaRPr>
          </a:p>
        </p:txBody>
      </p:sp>
    </p:spTree>
    <p:extLst>
      <p:ext uri="{BB962C8B-B14F-4D97-AF65-F5344CB8AC3E}">
        <p14:creationId xmlns:p14="http://schemas.microsoft.com/office/powerpoint/2010/main" val="1598112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315FC3-5056-1C6F-054B-9688537F7D7F}"/>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A2CC0470-1FD4-67A9-6B86-1191A44E2A42}"/>
              </a:ext>
            </a:extLst>
          </p:cNvPr>
          <p:cNvSpPr>
            <a:spLocks noGrp="1"/>
          </p:cNvSpPr>
          <p:nvPr>
            <p:ph type="ctrTitle"/>
          </p:nvPr>
        </p:nvSpPr>
        <p:spPr>
          <a:xfrm>
            <a:off x="505098" y="199571"/>
            <a:ext cx="11399520" cy="1733731"/>
          </a:xfrm>
        </p:spPr>
        <p:txBody>
          <a:bodyPr>
            <a:normAutofit/>
          </a:bodyPr>
          <a:lstStyle/>
          <a:p>
            <a:pPr algn="l"/>
            <a:r>
              <a:rPr lang="it-IT" sz="2800" b="1" dirty="0">
                <a:solidFill>
                  <a:srgbClr val="C00000"/>
                </a:solidFill>
                <a:latin typeface="+mn-lt"/>
                <a:ea typeface="Times New Roman" panose="02020603050405020304" pitchFamily="18" charset="0"/>
              </a:rPr>
              <a:t>11 </a:t>
            </a:r>
            <a:r>
              <a:rPr lang="it-IT" sz="2800" b="1" kern="0" dirty="0">
                <a:solidFill>
                  <a:srgbClr val="C00000"/>
                </a:solidFill>
                <a:effectLst/>
                <a:latin typeface="+mn-lt"/>
                <a:ea typeface="Times New Roman" panose="02020603050405020304" pitchFamily="18" charset="0"/>
              </a:rPr>
              <a:t>–</a:t>
            </a:r>
            <a:r>
              <a:rPr lang="it-IT" sz="2800" b="1" dirty="0">
                <a:solidFill>
                  <a:srgbClr val="C00000"/>
                </a:solidFill>
                <a:latin typeface="+mn-lt"/>
                <a:ea typeface="Times New Roman" panose="02020603050405020304" pitchFamily="18" charset="0"/>
              </a:rPr>
              <a:t> Paolo in un primo tempo attese come imminente la Parusia, </a:t>
            </a:r>
            <a:br>
              <a:rPr lang="it-IT" sz="2800" b="1" dirty="0">
                <a:solidFill>
                  <a:srgbClr val="C00000"/>
                </a:solidFill>
                <a:latin typeface="+mn-lt"/>
                <a:ea typeface="Times New Roman" panose="02020603050405020304" pitchFamily="18" charset="0"/>
              </a:rPr>
            </a:br>
            <a:r>
              <a:rPr lang="it-IT" sz="2800" b="1" dirty="0">
                <a:solidFill>
                  <a:srgbClr val="C00000"/>
                </a:solidFill>
                <a:latin typeface="+mn-lt"/>
                <a:ea typeface="Times New Roman" panose="02020603050405020304" pitchFamily="18" charset="0"/>
              </a:rPr>
              <a:t>per la quale risorgeranno i fedeli morti in Cristo e saranno rapiti </a:t>
            </a:r>
            <a:br>
              <a:rPr lang="it-IT" sz="2800" b="1" dirty="0">
                <a:solidFill>
                  <a:srgbClr val="C00000"/>
                </a:solidFill>
                <a:latin typeface="+mn-lt"/>
                <a:ea typeface="Times New Roman" panose="02020603050405020304" pitchFamily="18" charset="0"/>
              </a:rPr>
            </a:br>
            <a:r>
              <a:rPr lang="it-IT" sz="2800" b="1" dirty="0">
                <a:solidFill>
                  <a:srgbClr val="C00000"/>
                </a:solidFill>
                <a:latin typeface="+mn-lt"/>
                <a:ea typeface="Times New Roman" panose="02020603050405020304" pitchFamily="18" charset="0"/>
              </a:rPr>
              <a:t>in cielo insieme con quelli vivi, i «superstiti», che dunque non </a:t>
            </a:r>
            <a:br>
              <a:rPr lang="it-IT" sz="2800" b="1" dirty="0">
                <a:solidFill>
                  <a:srgbClr val="C00000"/>
                </a:solidFill>
                <a:latin typeface="+mn-lt"/>
                <a:ea typeface="Times New Roman" panose="02020603050405020304" pitchFamily="18" charset="0"/>
              </a:rPr>
            </a:br>
            <a:r>
              <a:rPr lang="it-IT" sz="2800" b="1" dirty="0">
                <a:solidFill>
                  <a:srgbClr val="C00000"/>
                </a:solidFill>
                <a:latin typeface="+mn-lt"/>
                <a:ea typeface="Times New Roman" panose="02020603050405020304" pitchFamily="18" charset="0"/>
              </a:rPr>
              <a:t>avranno alcun vantaggio su quelli che saranno morti nel frattempo.</a:t>
            </a:r>
            <a:endParaRPr lang="it-IT" sz="2800" dirty="0"/>
          </a:p>
        </p:txBody>
      </p:sp>
      <p:sp>
        <p:nvSpPr>
          <p:cNvPr id="3" name="Sottotitolo 2">
            <a:extLst>
              <a:ext uri="{FF2B5EF4-FFF2-40B4-BE49-F238E27FC236}">
                <a16:creationId xmlns:a16="http://schemas.microsoft.com/office/drawing/2014/main" id="{B262D9B2-A656-D76E-1818-C0D4A198B1B1}"/>
              </a:ext>
            </a:extLst>
          </p:cNvPr>
          <p:cNvSpPr>
            <a:spLocks noGrp="1"/>
          </p:cNvSpPr>
          <p:nvPr>
            <p:ph type="subTitle" idx="1"/>
          </p:nvPr>
        </p:nvSpPr>
        <p:spPr>
          <a:xfrm>
            <a:off x="505098" y="2037805"/>
            <a:ext cx="10824754" cy="3953692"/>
          </a:xfrm>
        </p:spPr>
        <p:txBody>
          <a:bodyPr>
            <a:normAutofit/>
          </a:bodyPr>
          <a:lstStyle/>
          <a:p>
            <a:pPr algn="l"/>
            <a:r>
              <a:rPr lang="it-IT" sz="2800" b="1" kern="0" dirty="0">
                <a:effectLst/>
                <a:ea typeface="Times New Roman" panose="02020603050405020304" pitchFamily="18" charset="0"/>
                <a:cs typeface="Times New Roman" panose="02020603050405020304" pitchFamily="18" charset="0"/>
              </a:rPr>
              <a:t>Noi crediamo infatti che Gesù è morto e risuscitato; così anche quelli che sono morti, Dio li radunerà per mezzo di Gesù insieme con lui. Questo vi diciamo sulla parola del Signore: noi che viviamo e saremo ancora in vita per la venuta del Signore, non avremo alcun vantaggio su quelli che sono morti. Perché il Signore stesso, a un ordine, alla voce dell'arcangelo e al suono della tromba di Dio, discenderà dal cielo. E prima risorgeranno i morti in Cristo; quindi noi, i vivi, i superstiti, saremo rapiti insieme con loro tra le nuvole, per andare incontro al Signore nell'aria, e così saremo sempre con il Signore. </a:t>
            </a:r>
            <a:r>
              <a:rPr lang="it-IT" sz="2800" b="1" kern="0" dirty="0">
                <a:solidFill>
                  <a:srgbClr val="C00000"/>
                </a:solidFill>
                <a:effectLst/>
                <a:ea typeface="Times New Roman" panose="02020603050405020304" pitchFamily="18" charset="0"/>
                <a:cs typeface="Times New Roman" panose="02020603050405020304" pitchFamily="18" charset="0"/>
              </a:rPr>
              <a:t>(1 Tessalonicesi, 4,14-17)</a:t>
            </a:r>
            <a:endParaRPr lang="it-IT" sz="2800" dirty="0"/>
          </a:p>
        </p:txBody>
      </p:sp>
    </p:spTree>
    <p:extLst>
      <p:ext uri="{BB962C8B-B14F-4D97-AF65-F5344CB8AC3E}">
        <p14:creationId xmlns:p14="http://schemas.microsoft.com/office/powerpoint/2010/main" val="42644115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F060D2-7448-C428-8F2F-CE8A92DD13FF}"/>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EA53FC86-9A97-C33C-E47B-E9E0B963DD0A}"/>
              </a:ext>
            </a:extLst>
          </p:cNvPr>
          <p:cNvSpPr>
            <a:spLocks noGrp="1"/>
          </p:cNvSpPr>
          <p:nvPr>
            <p:ph type="ctrTitle"/>
          </p:nvPr>
        </p:nvSpPr>
        <p:spPr>
          <a:xfrm>
            <a:off x="252548" y="130628"/>
            <a:ext cx="12255975" cy="2460172"/>
          </a:xfrm>
        </p:spPr>
        <p:txBody>
          <a:bodyPr>
            <a:noAutofit/>
          </a:bodyPr>
          <a:lstStyle/>
          <a:p>
            <a:pPr algn="l"/>
            <a:r>
              <a:rPr lang="it-IT" sz="2800" b="1" dirty="0">
                <a:solidFill>
                  <a:srgbClr val="C00000"/>
                </a:solidFill>
                <a:latin typeface="+mn-lt"/>
                <a:ea typeface="Times New Roman" panose="02020603050405020304" pitchFamily="18" charset="0"/>
              </a:rPr>
              <a:t>12 </a:t>
            </a:r>
            <a:r>
              <a:rPr lang="it-IT" sz="2800" b="1" kern="0" dirty="0">
                <a:solidFill>
                  <a:srgbClr val="C00000"/>
                </a:solidFill>
                <a:effectLst/>
                <a:latin typeface="+mn-lt"/>
                <a:ea typeface="Times New Roman" panose="02020603050405020304" pitchFamily="18" charset="0"/>
              </a:rPr>
              <a:t>– P</a:t>
            </a:r>
            <a:r>
              <a:rPr lang="it-IT" sz="2800" b="1" dirty="0">
                <a:solidFill>
                  <a:srgbClr val="C00000"/>
                </a:solidFill>
                <a:latin typeface="+mn-lt"/>
              </a:rPr>
              <a:t>iù tardi Paolo si sofferma sulla sorte dei credenti in Cristo defunti </a:t>
            </a:r>
            <a:br>
              <a:rPr lang="it-IT" sz="2800" b="1" dirty="0">
                <a:solidFill>
                  <a:srgbClr val="C00000"/>
                </a:solidFill>
                <a:latin typeface="+mn-lt"/>
              </a:rPr>
            </a:br>
            <a:r>
              <a:rPr lang="it-IT" sz="2800" b="1" dirty="0">
                <a:solidFill>
                  <a:srgbClr val="C00000"/>
                </a:solidFill>
                <a:latin typeface="+mn-lt"/>
              </a:rPr>
              <a:t>e presenta la morte come abbandono del corpo viziato dal peccato: un'uscita dal corpo «in cui abitiamo» [!], il cui esito felice è quello di </a:t>
            </a:r>
            <a:br>
              <a:rPr lang="it-IT" sz="2800" b="1" dirty="0">
                <a:solidFill>
                  <a:srgbClr val="C00000"/>
                </a:solidFill>
                <a:latin typeface="+mn-lt"/>
              </a:rPr>
            </a:br>
            <a:r>
              <a:rPr lang="it-IT" sz="2800" b="1" dirty="0">
                <a:solidFill>
                  <a:srgbClr val="C00000"/>
                </a:solidFill>
                <a:latin typeface="+mn-lt"/>
              </a:rPr>
              <a:t>«abitare presso il Signore» prima della resurrezione, una sussistenza incorporea in cui la visione si sostituisce alla semplice fede.</a:t>
            </a:r>
          </a:p>
        </p:txBody>
      </p:sp>
      <p:sp>
        <p:nvSpPr>
          <p:cNvPr id="3" name="Sottotitolo 2">
            <a:extLst>
              <a:ext uri="{FF2B5EF4-FFF2-40B4-BE49-F238E27FC236}">
                <a16:creationId xmlns:a16="http://schemas.microsoft.com/office/drawing/2014/main" id="{39B2A691-3F07-0693-C931-16020FE7A250}"/>
              </a:ext>
            </a:extLst>
          </p:cNvPr>
          <p:cNvSpPr>
            <a:spLocks noGrp="1"/>
          </p:cNvSpPr>
          <p:nvPr>
            <p:ph type="subTitle" idx="1"/>
          </p:nvPr>
        </p:nvSpPr>
        <p:spPr>
          <a:xfrm>
            <a:off x="409303" y="2590801"/>
            <a:ext cx="11530148" cy="4071256"/>
          </a:xfrm>
        </p:spPr>
        <p:txBody>
          <a:bodyPr>
            <a:normAutofit/>
          </a:bodyPr>
          <a:lstStyle/>
          <a:p>
            <a:pPr algn="l"/>
            <a:endParaRPr lang="it-IT" sz="2800" b="1" kern="0" baseline="-25000" dirty="0">
              <a:effectLst/>
              <a:ea typeface="Times New Roman" panose="02020603050405020304" pitchFamily="18" charset="0"/>
              <a:cs typeface="Times New Roman" panose="02020603050405020304" pitchFamily="18" charset="0"/>
            </a:endParaRPr>
          </a:p>
          <a:p>
            <a:pPr algn="l"/>
            <a:r>
              <a:rPr lang="it-IT" sz="2800" b="1" kern="0" dirty="0">
                <a:effectLst/>
                <a:ea typeface="Times New Roman" panose="02020603050405020304" pitchFamily="18" charset="0"/>
                <a:cs typeface="Times New Roman" panose="02020603050405020304" pitchFamily="18" charset="0"/>
              </a:rPr>
              <a:t>Così, dunque, siamo sempre pieni di fiducia e sapendo che finché abitiamo nel corpo siamo in esilio lontano dal Signore, camminiamo nella fede e non ancora in visione. Siamo pieni di fiducia e preferiamo andare in esilio dal corpo ed abitare presso il Signore.</a:t>
            </a:r>
            <a:br>
              <a:rPr lang="it-IT" sz="2800" b="1" kern="0" dirty="0">
                <a:effectLst/>
                <a:ea typeface="Times New Roman" panose="02020603050405020304" pitchFamily="18" charset="0"/>
                <a:cs typeface="Times New Roman" panose="02020603050405020304" pitchFamily="18" charset="0"/>
              </a:rPr>
            </a:br>
            <a:r>
              <a:rPr lang="it-IT" sz="2800" b="1" kern="0" dirty="0">
                <a:effectLst/>
                <a:ea typeface="Times New Roman" panose="02020603050405020304" pitchFamily="18" charset="0"/>
                <a:cs typeface="Times New Roman" panose="02020603050405020304" pitchFamily="18" charset="0"/>
              </a:rPr>
              <a:t>Perciò ci sforziamo, sia dimorando nel corpo sia esulando da esso, di essere a lui graditi. </a:t>
            </a:r>
            <a:br>
              <a:rPr lang="it-IT" sz="2800" b="1" kern="0" dirty="0">
                <a:effectLst/>
                <a:ea typeface="Times New Roman" panose="02020603050405020304" pitchFamily="18" charset="0"/>
                <a:cs typeface="Times New Roman" panose="02020603050405020304" pitchFamily="18" charset="0"/>
              </a:rPr>
            </a:br>
            <a:r>
              <a:rPr lang="it-IT" sz="2800" b="1" kern="0" dirty="0">
                <a:solidFill>
                  <a:srgbClr val="C00000"/>
                </a:solidFill>
                <a:effectLst/>
                <a:ea typeface="Times New Roman" panose="02020603050405020304" pitchFamily="18" charset="0"/>
                <a:cs typeface="Times New Roman" panose="02020603050405020304" pitchFamily="18" charset="0"/>
              </a:rPr>
              <a:t>(2Corinzi, 5, 6-9)</a:t>
            </a:r>
            <a:endParaRPr lang="it-IT" sz="2800" dirty="0">
              <a:solidFill>
                <a:srgbClr val="C00000"/>
              </a:solidFill>
            </a:endParaRPr>
          </a:p>
        </p:txBody>
      </p:sp>
    </p:spTree>
    <p:extLst>
      <p:ext uri="{BB962C8B-B14F-4D97-AF65-F5344CB8AC3E}">
        <p14:creationId xmlns:p14="http://schemas.microsoft.com/office/powerpoint/2010/main" val="3088736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a:extLst>
              <a:ext uri="{FF2B5EF4-FFF2-40B4-BE49-F238E27FC236}">
                <a16:creationId xmlns:a16="http://schemas.microsoft.com/office/drawing/2014/main" id="{46D942DF-7BE5-2220-22AE-853042DCC601}"/>
              </a:ext>
            </a:extLst>
          </p:cNvPr>
          <p:cNvSpPr txBox="1"/>
          <p:nvPr/>
        </p:nvSpPr>
        <p:spPr>
          <a:xfrm>
            <a:off x="322217" y="69333"/>
            <a:ext cx="11948160" cy="7848302"/>
          </a:xfrm>
          <a:prstGeom prst="rect">
            <a:avLst/>
          </a:prstGeom>
          <a:noFill/>
        </p:spPr>
        <p:txBody>
          <a:bodyPr wrap="square">
            <a:spAutoFit/>
          </a:bodyPr>
          <a:lstStyle/>
          <a:p>
            <a:r>
              <a:rPr lang="it-IT" sz="2400" b="1" dirty="0">
                <a:solidFill>
                  <a:srgbClr val="C00000"/>
                </a:solidFill>
                <a:ea typeface="Times New Roman" panose="02020603050405020304" pitchFamily="18" charset="0"/>
              </a:rPr>
              <a:t>13 </a:t>
            </a:r>
            <a:r>
              <a:rPr lang="it-IT" sz="2400" b="1" kern="0" dirty="0">
                <a:solidFill>
                  <a:srgbClr val="C00000"/>
                </a:solidFill>
                <a:effectLst/>
                <a:ea typeface="Times New Roman" panose="02020603050405020304" pitchFamily="18" charset="0"/>
              </a:rPr>
              <a:t>– Sebbene il cristianesimo rimanga fondamentalmente una religione della resurrezione, ci sono anche alcuni passi evangelici che sembrano implicare una vigile sussistenza di premio (e di castigo) post </a:t>
            </a:r>
            <a:r>
              <a:rPr lang="it-IT" sz="2400" b="1" kern="0" dirty="0" err="1">
                <a:solidFill>
                  <a:srgbClr val="C00000"/>
                </a:solidFill>
                <a:effectLst/>
                <a:ea typeface="Times New Roman" panose="02020603050405020304" pitchFamily="18" charset="0"/>
              </a:rPr>
              <a:t>mortem</a:t>
            </a:r>
            <a:r>
              <a:rPr lang="it-IT" sz="2400" b="1" kern="0" dirty="0">
                <a:solidFill>
                  <a:srgbClr val="C00000"/>
                </a:solidFill>
                <a:effectLst/>
                <a:ea typeface="Times New Roman" panose="02020603050405020304" pitchFamily="18" charset="0"/>
              </a:rPr>
              <a:t> dell'io personale che ha abbandonato il corpo: la parabola di Lazzaro e del ricco epulone, e la promessa di Cristo morente al malfattore pentito.                                                           </a:t>
            </a:r>
            <a:r>
              <a:rPr lang="it-IT" sz="2400" b="1" dirty="0">
                <a:solidFill>
                  <a:srgbClr val="C00000"/>
                </a:solidFill>
                <a:effectLst/>
                <a:ea typeface="Times New Roman" panose="02020603050405020304" pitchFamily="18" charset="0"/>
              </a:rPr>
              <a:t>Luca, 16, 22-25:</a:t>
            </a:r>
            <a:endParaRPr lang="it-IT" sz="2400" b="1" kern="0" dirty="0">
              <a:solidFill>
                <a:srgbClr val="C00000"/>
              </a:solidFill>
              <a:effectLst/>
              <a:ea typeface="Times New Roman" panose="02020603050405020304" pitchFamily="18" charset="0"/>
            </a:endParaRPr>
          </a:p>
          <a:p>
            <a:r>
              <a:rPr lang="it-IT" sz="2800" b="1" dirty="0">
                <a:ea typeface="Times New Roman" panose="02020603050405020304" pitchFamily="18" charset="0"/>
              </a:rPr>
              <a:t>[…] I</a:t>
            </a:r>
            <a:r>
              <a:rPr lang="it-IT" sz="2800" b="1" dirty="0">
                <a:effectLst/>
                <a:ea typeface="Times New Roman" panose="02020603050405020304" pitchFamily="18" charset="0"/>
              </a:rPr>
              <a:t>l mendicante morì e fu portato dagli angeli nel seno di </a:t>
            </a:r>
            <a:r>
              <a:rPr lang="it-IT" sz="2800" b="1" dirty="0" err="1">
                <a:effectLst/>
                <a:ea typeface="Times New Roman" panose="02020603050405020304" pitchFamily="18" charset="0"/>
              </a:rPr>
              <a:t>Abrahamo</a:t>
            </a:r>
            <a:r>
              <a:rPr lang="it-IT" sz="2800" b="1" dirty="0">
                <a:effectLst/>
                <a:ea typeface="Times New Roman" panose="02020603050405020304" pitchFamily="18" charset="0"/>
              </a:rPr>
              <a:t>; morì anche il ricco e fu sepolto. E, essendo tra i tormenti nell'inferno, alzò gli occhi e vide da lontano </a:t>
            </a:r>
            <a:r>
              <a:rPr lang="it-IT" sz="2800" b="1" dirty="0" err="1">
                <a:effectLst/>
                <a:ea typeface="Times New Roman" panose="02020603050405020304" pitchFamily="18" charset="0"/>
              </a:rPr>
              <a:t>Abrahamo</a:t>
            </a:r>
            <a:r>
              <a:rPr lang="it-IT" sz="2800" b="1" dirty="0">
                <a:effectLst/>
                <a:ea typeface="Times New Roman" panose="02020603050405020304" pitchFamily="18" charset="0"/>
              </a:rPr>
              <a:t> e Lazzaro nel suo seno. </a:t>
            </a:r>
            <a:br>
              <a:rPr lang="it-IT" sz="2800" b="1" dirty="0">
                <a:effectLst/>
                <a:ea typeface="Times New Roman" panose="02020603050405020304" pitchFamily="18" charset="0"/>
              </a:rPr>
            </a:br>
            <a:r>
              <a:rPr lang="it-IT" sz="2800" b="1" dirty="0">
                <a:effectLst/>
                <a:ea typeface="Times New Roman" panose="02020603050405020304" pitchFamily="18" charset="0"/>
              </a:rPr>
              <a:t>Allora, gridando, disse: «Padre </a:t>
            </a:r>
            <a:r>
              <a:rPr lang="it-IT" sz="2800" b="1" dirty="0" err="1">
                <a:effectLst/>
                <a:ea typeface="Times New Roman" panose="02020603050405020304" pitchFamily="18" charset="0"/>
              </a:rPr>
              <a:t>Abrahamo</a:t>
            </a:r>
            <a:r>
              <a:rPr lang="it-IT" sz="2800" b="1" dirty="0">
                <a:effectLst/>
                <a:ea typeface="Times New Roman" panose="02020603050405020304" pitchFamily="18" charset="0"/>
              </a:rPr>
              <a:t>, abbi pietà di me, e manda Lazzaro a intingere nell'acqua la punta del dito per rinfrescarmi la </a:t>
            </a:r>
            <a:br>
              <a:rPr lang="it-IT" sz="2800" b="1" dirty="0">
                <a:effectLst/>
                <a:ea typeface="Times New Roman" panose="02020603050405020304" pitchFamily="18" charset="0"/>
              </a:rPr>
            </a:br>
            <a:r>
              <a:rPr lang="it-IT" sz="2800" b="1" dirty="0">
                <a:effectLst/>
                <a:ea typeface="Times New Roman" panose="02020603050405020304" pitchFamily="18" charset="0"/>
              </a:rPr>
              <a:t>lingua, perché soffro terribilmente in questa fiamma».</a:t>
            </a:r>
            <a:r>
              <a:rPr lang="it-IT" sz="2800" b="0" i="0" dirty="0">
                <a:solidFill>
                  <a:srgbClr val="000000"/>
                </a:solidFill>
                <a:effectLst/>
                <a:latin typeface="Lato" panose="020F0502020204030203" pitchFamily="34" charset="0"/>
              </a:rPr>
              <a:t> </a:t>
            </a:r>
            <a:r>
              <a:rPr lang="it-IT" sz="2800" b="1" i="0" dirty="0">
                <a:solidFill>
                  <a:srgbClr val="000000"/>
                </a:solidFill>
                <a:effectLst/>
                <a:latin typeface="Aptos" panose="020B0004020202020204" pitchFamily="34" charset="0"/>
              </a:rPr>
              <a:t>Ma </a:t>
            </a:r>
            <a:r>
              <a:rPr lang="it-IT" sz="2800" b="1" i="0" dirty="0" err="1">
                <a:solidFill>
                  <a:srgbClr val="000000"/>
                </a:solidFill>
                <a:effectLst/>
                <a:latin typeface="Aptos" panose="020B0004020202020204" pitchFamily="34" charset="0"/>
              </a:rPr>
              <a:t>Abrahamo</a:t>
            </a:r>
            <a:r>
              <a:rPr lang="it-IT" sz="2800" b="1" i="0" dirty="0">
                <a:solidFill>
                  <a:srgbClr val="000000"/>
                </a:solidFill>
                <a:effectLst/>
                <a:latin typeface="Aptos" panose="020B0004020202020204" pitchFamily="34" charset="0"/>
              </a:rPr>
              <a:t> disse: «Figlio, ricordati che tu hai ricevuto i tuoi beni durante la tua vita </a:t>
            </a:r>
            <a:br>
              <a:rPr lang="it-IT" sz="2800" b="1" i="0" dirty="0">
                <a:solidFill>
                  <a:srgbClr val="000000"/>
                </a:solidFill>
                <a:effectLst/>
                <a:latin typeface="Aptos" panose="020B0004020202020204" pitchFamily="34" charset="0"/>
              </a:rPr>
            </a:br>
            <a:r>
              <a:rPr lang="it-IT" sz="2800" b="1" i="0" dirty="0">
                <a:solidFill>
                  <a:srgbClr val="000000"/>
                </a:solidFill>
                <a:effectLst/>
                <a:latin typeface="Aptos" panose="020B0004020202020204" pitchFamily="34" charset="0"/>
              </a:rPr>
              <a:t>e Lazzaro similmente i mali; ora invece egli è consolato e tu soffri»</a:t>
            </a:r>
            <a:r>
              <a:rPr lang="it-IT" sz="2800" b="1" dirty="0">
                <a:effectLst/>
                <a:latin typeface="Aptos" panose="020B0004020202020204" pitchFamily="34" charset="0"/>
                <a:ea typeface="Times New Roman" panose="02020603050405020304" pitchFamily="18" charset="0"/>
              </a:rPr>
              <a:t> </a:t>
            </a:r>
            <a:r>
              <a:rPr lang="it-IT" sz="2800" b="1" dirty="0">
                <a:effectLst/>
                <a:ea typeface="Times New Roman" panose="02020603050405020304" pitchFamily="18" charset="0"/>
              </a:rPr>
              <a:t>[…]. </a:t>
            </a:r>
            <a:endParaRPr lang="it-IT" sz="2800" b="1" dirty="0">
              <a:solidFill>
                <a:srgbClr val="C00000"/>
              </a:solidFill>
              <a:effectLst/>
              <a:ea typeface="Times New Roman" panose="02020603050405020304" pitchFamily="18" charset="0"/>
            </a:endParaRPr>
          </a:p>
          <a:p>
            <a:endParaRPr lang="it-IT" sz="400" dirty="0">
              <a:ea typeface="Times New Roman" panose="02020603050405020304" pitchFamily="18" charset="0"/>
            </a:endParaRPr>
          </a:p>
          <a:p>
            <a:r>
              <a:rPr lang="it-IT" sz="2800" b="1" dirty="0">
                <a:solidFill>
                  <a:srgbClr val="C00000"/>
                </a:solidFill>
                <a:effectLst/>
                <a:latin typeface="Aptos" panose="020B0004020202020204" pitchFamily="34" charset="0"/>
                <a:ea typeface="Times New Roman" panose="02020603050405020304" pitchFamily="18" charset="0"/>
              </a:rPr>
              <a:t>Luca, 23, 42-43: </a:t>
            </a:r>
            <a:r>
              <a:rPr lang="it-IT" sz="2800" b="1" dirty="0">
                <a:effectLst/>
                <a:latin typeface="Aptos" panose="020B0004020202020204" pitchFamily="34" charset="0"/>
                <a:ea typeface="Times New Roman" panose="02020603050405020304" pitchFamily="18" charset="0"/>
              </a:rPr>
              <a:t>Poi &lt;l’altro malfattore&gt; disse a Gesù: «Signore, </a:t>
            </a:r>
            <a:br>
              <a:rPr lang="it-IT" sz="2800" b="1" dirty="0">
                <a:effectLst/>
                <a:latin typeface="Aptos" panose="020B0004020202020204" pitchFamily="34" charset="0"/>
                <a:ea typeface="Times New Roman" panose="02020603050405020304" pitchFamily="18" charset="0"/>
              </a:rPr>
            </a:br>
            <a:r>
              <a:rPr lang="it-IT" sz="2800" b="1" dirty="0">
                <a:effectLst/>
                <a:latin typeface="Aptos" panose="020B0004020202020204" pitchFamily="34" charset="0"/>
                <a:ea typeface="Times New Roman" panose="02020603050405020304" pitchFamily="18" charset="0"/>
              </a:rPr>
              <a:t>ricordati di me quando verrai nel tuo regno».  Allora Gesù gli disse: </a:t>
            </a:r>
            <a:br>
              <a:rPr lang="it-IT" sz="2800" b="1" dirty="0">
                <a:effectLst/>
                <a:latin typeface="Aptos" panose="020B0004020202020204" pitchFamily="34" charset="0"/>
                <a:ea typeface="Times New Roman" panose="02020603050405020304" pitchFamily="18" charset="0"/>
              </a:rPr>
            </a:br>
            <a:r>
              <a:rPr lang="it-IT" sz="2800" b="1" dirty="0">
                <a:effectLst/>
                <a:latin typeface="Aptos" panose="020B0004020202020204" pitchFamily="34" charset="0"/>
                <a:ea typeface="Times New Roman" panose="02020603050405020304" pitchFamily="18" charset="0"/>
              </a:rPr>
              <a:t>«In verità ti dico: oggi tu sarai con me in paradiso». </a:t>
            </a:r>
            <a:endParaRPr lang="it-IT" dirty="0">
              <a:latin typeface="Times New Roman" panose="02020603050405020304" pitchFamily="18" charset="0"/>
              <a:ea typeface="Times New Roman" panose="02020603050405020304" pitchFamily="18" charset="0"/>
            </a:endParaRPr>
          </a:p>
          <a:p>
            <a:endParaRPr lang="it-IT" sz="1800" dirty="0">
              <a:effectLst/>
              <a:latin typeface="Times New Roman" panose="02020603050405020304" pitchFamily="18" charset="0"/>
              <a:ea typeface="Times New Roman" panose="02020603050405020304" pitchFamily="18" charset="0"/>
            </a:endParaRPr>
          </a:p>
          <a:p>
            <a:endParaRPr lang="it-IT" dirty="0">
              <a:latin typeface="Times New Roman" panose="02020603050405020304" pitchFamily="18" charset="0"/>
              <a:ea typeface="Times New Roman" panose="02020603050405020304" pitchFamily="18" charset="0"/>
            </a:endParaRPr>
          </a:p>
          <a:p>
            <a:endParaRPr lang="it-IT" sz="1800" dirty="0">
              <a:effectLst/>
              <a:latin typeface="Times New Roman" panose="02020603050405020304" pitchFamily="18" charset="0"/>
              <a:ea typeface="Times New Roman" panose="02020603050405020304" pitchFamily="18" charset="0"/>
            </a:endParaRPr>
          </a:p>
          <a:p>
            <a:endParaRPr lang="it-IT" dirty="0"/>
          </a:p>
        </p:txBody>
      </p:sp>
    </p:spTree>
    <p:extLst>
      <p:ext uri="{BB962C8B-B14F-4D97-AF65-F5344CB8AC3E}">
        <p14:creationId xmlns:p14="http://schemas.microsoft.com/office/powerpoint/2010/main" val="8113844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20290E19-29B6-6084-A3EF-C1B62AB44164}"/>
              </a:ext>
            </a:extLst>
          </p:cNvPr>
          <p:cNvSpPr txBox="1"/>
          <p:nvPr/>
        </p:nvSpPr>
        <p:spPr>
          <a:xfrm>
            <a:off x="3161212" y="777630"/>
            <a:ext cx="6096000" cy="5262979"/>
          </a:xfrm>
          <a:prstGeom prst="rect">
            <a:avLst/>
          </a:prstGeom>
          <a:noFill/>
        </p:spPr>
        <p:txBody>
          <a:bodyPr wrap="square">
            <a:spAutoFit/>
          </a:bodyPr>
          <a:lstStyle/>
          <a:p>
            <a:r>
              <a:rPr lang="it-IT" sz="2600" b="1" kern="0" dirty="0">
                <a:solidFill>
                  <a:srgbClr val="C00000"/>
                </a:solidFill>
                <a:effectLst/>
                <a:ea typeface="Times New Roman" panose="02020603050405020304" pitchFamily="18" charset="0"/>
              </a:rPr>
              <a:t>Cronologia degli autori o scritti citati</a:t>
            </a:r>
          </a:p>
          <a:p>
            <a:r>
              <a:rPr lang="it-IT" sz="2600" b="1" dirty="0">
                <a:solidFill>
                  <a:schemeClr val="accent1"/>
                </a:solidFill>
              </a:rPr>
              <a:t>Omero, Odissea	       IX-VI sec. a.C. ?</a:t>
            </a:r>
          </a:p>
          <a:p>
            <a:r>
              <a:rPr lang="it-IT" sz="2600" b="1" dirty="0">
                <a:solidFill>
                  <a:schemeClr val="accent1"/>
                </a:solidFill>
              </a:rPr>
              <a:t>Platone		       V-IV sec. a.C.</a:t>
            </a:r>
          </a:p>
          <a:p>
            <a:r>
              <a:rPr lang="it-IT" sz="2600" b="1" dirty="0">
                <a:solidFill>
                  <a:schemeClr val="accent1"/>
                </a:solidFill>
              </a:rPr>
              <a:t>Epicuro		       IV-III sec. a.C.</a:t>
            </a:r>
          </a:p>
          <a:p>
            <a:r>
              <a:rPr lang="it-IT" sz="2600" b="1" dirty="0">
                <a:solidFill>
                  <a:schemeClr val="accent1"/>
                </a:solidFill>
              </a:rPr>
              <a:t>Salmi			       VI sec. ca. </a:t>
            </a:r>
            <a:r>
              <a:rPr lang="it-IT" sz="2600" b="1" dirty="0" err="1">
                <a:solidFill>
                  <a:schemeClr val="accent1"/>
                </a:solidFill>
              </a:rPr>
              <a:t>a.C</a:t>
            </a:r>
            <a:r>
              <a:rPr lang="it-IT" sz="2600" b="1" dirty="0">
                <a:solidFill>
                  <a:schemeClr val="accent1"/>
                </a:solidFill>
              </a:rPr>
              <a:t> ?</a:t>
            </a:r>
            <a:br>
              <a:rPr lang="it-IT" sz="2600" b="1" dirty="0">
                <a:solidFill>
                  <a:schemeClr val="accent1"/>
                </a:solidFill>
              </a:rPr>
            </a:br>
            <a:r>
              <a:rPr lang="it-IT" sz="2600" b="1" dirty="0">
                <a:solidFill>
                  <a:schemeClr val="accent1"/>
                </a:solidFill>
              </a:rPr>
              <a:t>Qoelet=Ecclesiaste     V – III sec. a.C.</a:t>
            </a:r>
          </a:p>
          <a:p>
            <a:r>
              <a:rPr lang="it-IT" sz="2600" b="1" dirty="0">
                <a:solidFill>
                  <a:schemeClr val="accent1"/>
                </a:solidFill>
              </a:rPr>
              <a:t>Isaia			        VIII sec. a.C.</a:t>
            </a:r>
            <a:br>
              <a:rPr lang="it-IT" sz="2600" b="1" dirty="0">
                <a:solidFill>
                  <a:schemeClr val="accent1"/>
                </a:solidFill>
              </a:rPr>
            </a:br>
            <a:r>
              <a:rPr lang="it-IT" sz="2600" b="1" dirty="0">
                <a:solidFill>
                  <a:schemeClr val="accent1"/>
                </a:solidFill>
              </a:rPr>
              <a:t>Daniele		        VI? II? sec. a.C.</a:t>
            </a:r>
            <a:br>
              <a:rPr lang="it-IT" sz="2600" b="1" dirty="0">
                <a:solidFill>
                  <a:schemeClr val="accent1"/>
                </a:solidFill>
              </a:rPr>
            </a:br>
            <a:r>
              <a:rPr lang="it-IT" sz="2600" b="1" dirty="0">
                <a:solidFill>
                  <a:schemeClr val="accent1"/>
                </a:solidFill>
              </a:rPr>
              <a:t>Sapienza		        II – I sec. a.C.</a:t>
            </a:r>
            <a:br>
              <a:rPr lang="it-IT" sz="2600" b="1" dirty="0">
                <a:solidFill>
                  <a:schemeClr val="accent1"/>
                </a:solidFill>
              </a:rPr>
            </a:br>
            <a:r>
              <a:rPr lang="it-IT" sz="2600" b="1" dirty="0">
                <a:solidFill>
                  <a:schemeClr val="accent1"/>
                </a:solidFill>
              </a:rPr>
              <a:t>Luca evangelista             + 93 ca. d.C.   </a:t>
            </a:r>
            <a:br>
              <a:rPr lang="it-IT" sz="2600" b="1" dirty="0">
                <a:solidFill>
                  <a:schemeClr val="accent1"/>
                </a:solidFill>
              </a:rPr>
            </a:br>
            <a:r>
              <a:rPr lang="it-IT" sz="2600" b="1" dirty="0">
                <a:solidFill>
                  <a:schemeClr val="accent1"/>
                </a:solidFill>
              </a:rPr>
              <a:t>Giovanni evangelista    + 98 ca. d.C.	  </a:t>
            </a:r>
          </a:p>
          <a:p>
            <a:r>
              <a:rPr lang="it-IT" sz="2600" b="1" dirty="0">
                <a:solidFill>
                  <a:schemeClr val="accent1"/>
                </a:solidFill>
              </a:rPr>
              <a:t>Paolo di Tarso 	          + 64-67 d.C.</a:t>
            </a:r>
            <a:br>
              <a:rPr lang="it-IT" sz="2400" b="1" dirty="0">
                <a:solidFill>
                  <a:schemeClr val="accent1"/>
                </a:solidFill>
              </a:rPr>
            </a:br>
            <a:endParaRPr lang="it-IT" sz="2400" b="1" dirty="0">
              <a:solidFill>
                <a:schemeClr val="accent1"/>
              </a:solidFill>
            </a:endParaRPr>
          </a:p>
        </p:txBody>
      </p:sp>
    </p:spTree>
    <p:extLst>
      <p:ext uri="{BB962C8B-B14F-4D97-AF65-F5344CB8AC3E}">
        <p14:creationId xmlns:p14="http://schemas.microsoft.com/office/powerpoint/2010/main" val="18704534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5ABB66-1F29-E1D5-4102-2FEB3796826C}"/>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F7178CB6-FC82-9148-4B8E-10A885408E30}"/>
              </a:ext>
            </a:extLst>
          </p:cNvPr>
          <p:cNvSpPr>
            <a:spLocks noGrp="1"/>
          </p:cNvSpPr>
          <p:nvPr>
            <p:ph type="ctrTitle"/>
          </p:nvPr>
        </p:nvSpPr>
        <p:spPr>
          <a:xfrm>
            <a:off x="595584" y="-344967"/>
            <a:ext cx="11265876" cy="1358633"/>
          </a:xfrm>
        </p:spPr>
        <p:txBody>
          <a:bodyPr>
            <a:normAutofit fontScale="90000"/>
          </a:bodyPr>
          <a:lstStyle/>
          <a:p>
            <a:r>
              <a:rPr lang="it-IT" sz="1800" b="1" kern="0" dirty="0">
                <a:effectLst/>
                <a:latin typeface="Times New Roman" panose="02020603050405020304" pitchFamily="18" charset="0"/>
                <a:ea typeface="Times New Roman" panose="02020603050405020304" pitchFamily="18" charset="0"/>
              </a:rPr>
              <a:t>                                                                                   </a:t>
            </a:r>
            <a:br>
              <a:rPr lang="it-IT" sz="1800" b="1" kern="0" dirty="0">
                <a:effectLst/>
                <a:latin typeface="Times New Roman" panose="02020603050405020304" pitchFamily="18" charset="0"/>
                <a:ea typeface="Times New Roman" panose="02020603050405020304" pitchFamily="18" charset="0"/>
              </a:rPr>
            </a:br>
            <a:br>
              <a:rPr lang="it-IT" sz="1800" b="1" kern="0" dirty="0">
                <a:effectLst/>
                <a:latin typeface="Times New Roman" panose="02020603050405020304" pitchFamily="18" charset="0"/>
                <a:ea typeface="Times New Roman" panose="02020603050405020304" pitchFamily="18" charset="0"/>
              </a:rPr>
            </a:br>
            <a:r>
              <a:rPr lang="it-IT" sz="2700" b="1" kern="0" dirty="0">
                <a:effectLst/>
                <a:latin typeface="Times New Roman" panose="02020603050405020304" pitchFamily="18" charset="0"/>
                <a:ea typeface="Times New Roman" panose="02020603050405020304" pitchFamily="18" charset="0"/>
              </a:rPr>
              <a:t>                                                 </a:t>
            </a:r>
            <a:br>
              <a:rPr lang="it-IT" sz="2700" b="1" kern="0" dirty="0">
                <a:effectLst/>
                <a:latin typeface="Times New Roman" panose="02020603050405020304" pitchFamily="18" charset="0"/>
                <a:ea typeface="Times New Roman" panose="02020603050405020304" pitchFamily="18" charset="0"/>
              </a:rPr>
            </a:br>
            <a:r>
              <a:rPr lang="it-IT" sz="2700" b="1" kern="0" dirty="0">
                <a:effectLst/>
                <a:latin typeface="Times New Roman" panose="02020603050405020304" pitchFamily="18" charset="0"/>
                <a:ea typeface="Times New Roman" panose="02020603050405020304" pitchFamily="18" charset="0"/>
              </a:rPr>
              <a:t>                                                 </a:t>
            </a:r>
            <a:br>
              <a:rPr lang="it-IT" sz="2700" b="1" kern="0" dirty="0">
                <a:effectLst/>
                <a:latin typeface="Times New Roman" panose="02020603050405020304" pitchFamily="18" charset="0"/>
                <a:ea typeface="Times New Roman" panose="02020603050405020304" pitchFamily="18" charset="0"/>
              </a:rPr>
            </a:br>
            <a:br>
              <a:rPr lang="it-IT" sz="2700" b="1" kern="0" dirty="0">
                <a:effectLst/>
                <a:latin typeface="Times New Roman" panose="02020603050405020304" pitchFamily="18" charset="0"/>
                <a:ea typeface="Times New Roman" panose="02020603050405020304" pitchFamily="18" charset="0"/>
              </a:rPr>
            </a:br>
            <a:br>
              <a:rPr lang="it-IT" sz="2700" b="1" kern="0" dirty="0">
                <a:effectLst/>
                <a:latin typeface="Times New Roman" panose="02020603050405020304" pitchFamily="18" charset="0"/>
                <a:ea typeface="Times New Roman" panose="02020603050405020304" pitchFamily="18" charset="0"/>
              </a:rPr>
            </a:br>
            <a:r>
              <a:rPr lang="it-IT" sz="2700" b="1" kern="0" dirty="0">
                <a:effectLst/>
                <a:latin typeface="Times New Roman" panose="02020603050405020304" pitchFamily="18" charset="0"/>
                <a:ea typeface="Times New Roman" panose="02020603050405020304" pitchFamily="18" charset="0"/>
              </a:rPr>
              <a:t>                                                  Uni3 Trieste     </a:t>
            </a:r>
            <a:r>
              <a:rPr lang="it-IT" sz="2900" b="1" kern="0" dirty="0">
                <a:solidFill>
                  <a:srgbClr val="C00000"/>
                </a:solidFill>
                <a:effectLst/>
                <a:latin typeface="Times New Roman" panose="02020603050405020304" pitchFamily="18" charset="0"/>
                <a:ea typeface="Times New Roman" panose="02020603050405020304" pitchFamily="18" charset="0"/>
              </a:rPr>
              <a:t>Anima e corpo. Morte e immortalità</a:t>
            </a:r>
            <a:br>
              <a:rPr lang="it-IT" sz="2700" b="1" kern="0" dirty="0">
                <a:solidFill>
                  <a:srgbClr val="C00000"/>
                </a:solidFill>
                <a:effectLst/>
                <a:latin typeface="Times New Roman" panose="02020603050405020304" pitchFamily="18" charset="0"/>
                <a:ea typeface="Times New Roman" panose="02020603050405020304" pitchFamily="18" charset="0"/>
              </a:rPr>
            </a:br>
            <a:r>
              <a:rPr lang="it-IT" sz="2700" b="1" kern="0" dirty="0">
                <a:solidFill>
                  <a:srgbClr val="C00000"/>
                </a:solidFill>
                <a:effectLst/>
                <a:latin typeface="Times New Roman" panose="02020603050405020304" pitchFamily="18" charset="0"/>
                <a:ea typeface="Times New Roman" panose="02020603050405020304" pitchFamily="18" charset="0"/>
              </a:rPr>
              <a:t>                                                   </a:t>
            </a:r>
            <a:r>
              <a:rPr lang="it-IT" sz="2700" b="1" kern="0" dirty="0">
                <a:solidFill>
                  <a:schemeClr val="tx2">
                    <a:lumMod val="75000"/>
                    <a:lumOff val="25000"/>
                  </a:schemeClr>
                </a:solidFill>
                <a:latin typeface="Times New Roman" panose="02020603050405020304" pitchFamily="18" charset="0"/>
                <a:ea typeface="Times New Roman" panose="02020603050405020304" pitchFamily="18" charset="0"/>
              </a:rPr>
              <a:t>prof. Luciano Cova </a:t>
            </a:r>
            <a:r>
              <a:rPr lang="it-IT" sz="2700" b="1" kern="0" dirty="0">
                <a:solidFill>
                  <a:srgbClr val="C00000"/>
                </a:solidFill>
                <a:effectLst/>
                <a:latin typeface="Times New Roman" panose="02020603050405020304" pitchFamily="18" charset="0"/>
                <a:ea typeface="Times New Roman" panose="02020603050405020304" pitchFamily="18" charset="0"/>
              </a:rPr>
              <a:t>           </a:t>
            </a:r>
            <a:r>
              <a:rPr lang="it-IT" sz="2900" b="1" kern="0" dirty="0">
                <a:solidFill>
                  <a:srgbClr val="C00000"/>
                </a:solidFill>
                <a:effectLst/>
                <a:latin typeface="Times New Roman" panose="02020603050405020304" pitchFamily="18" charset="0"/>
                <a:ea typeface="Times New Roman" panose="02020603050405020304" pitchFamily="18" charset="0"/>
              </a:rPr>
              <a:t>nel pensiero del Medioevo</a:t>
            </a:r>
            <a:endParaRPr lang="it-IT" sz="2900" dirty="0"/>
          </a:p>
        </p:txBody>
      </p:sp>
      <p:sp>
        <p:nvSpPr>
          <p:cNvPr id="3" name="Sottotitolo 2">
            <a:extLst>
              <a:ext uri="{FF2B5EF4-FFF2-40B4-BE49-F238E27FC236}">
                <a16:creationId xmlns:a16="http://schemas.microsoft.com/office/drawing/2014/main" id="{706F0129-C409-AAF3-E4D2-C36D94F9CE71}"/>
              </a:ext>
            </a:extLst>
          </p:cNvPr>
          <p:cNvSpPr>
            <a:spLocks noGrp="1"/>
          </p:cNvSpPr>
          <p:nvPr>
            <p:ph type="subTitle" idx="1"/>
          </p:nvPr>
        </p:nvSpPr>
        <p:spPr>
          <a:xfrm>
            <a:off x="595584" y="1202567"/>
            <a:ext cx="11265876" cy="4976190"/>
          </a:xfrm>
        </p:spPr>
        <p:txBody>
          <a:bodyPr>
            <a:noAutofit/>
          </a:bodyPr>
          <a:lstStyle/>
          <a:p>
            <a:pPr algn="l"/>
            <a:r>
              <a:rPr lang="it-IT" b="1" kern="0" dirty="0">
                <a:effectLst/>
                <a:ea typeface="Aptos" panose="020B0004020202020204" pitchFamily="34" charset="0"/>
                <a:cs typeface="Aharoni" panose="02010803020104030203" pitchFamily="2" charset="-79"/>
              </a:rPr>
              <a:t>					Nello sviluppo della civiltà mediterranea il 						problema di un’anima incorruttibile 							contrapposta al corpo corruttibile emerge e si sviluppa come risposta all'angoscia della morte. Il cristianesimo, se per un verso enfatizza il tema della sopravvivenza come “resurrezione della carne” in continuità con il tardo ebraismo ispirato a precedenti dottrine iraniche, eredita peraltro anche il dualismo anima immateriale - corpo teorizzato in ambito greco da Platone. Per molti secoli, fino al XIII (quando nuove istanze legate alla riscoperta di Aristotele mettono in dubbio consolidate certezze), domina nelle scuole la dottrina agostiniana secondo cui all'autentica natura umana, così come creata da Dio prima che il peccato la corrompesse, compete l'immortalità in quanto l'anima (sostanza immateriale </a:t>
            </a:r>
            <a:r>
              <a:rPr lang="it-IT" b="1" kern="0">
                <a:effectLst/>
                <a:ea typeface="Aptos" panose="020B0004020202020204" pitchFamily="34" charset="0"/>
                <a:cs typeface="Aharoni" panose="02010803020104030203" pitchFamily="2" charset="-79"/>
              </a:rPr>
              <a:t>sussistente incorruttibile </a:t>
            </a:r>
            <a:r>
              <a:rPr lang="it-IT" b="1" kern="0" dirty="0">
                <a:effectLst/>
                <a:ea typeface="Aptos" panose="020B0004020202020204" pitchFamily="34" charset="0"/>
                <a:cs typeface="Aharoni" panose="02010803020104030203" pitchFamily="2" charset="-79"/>
              </a:rPr>
              <a:t>e non mero atto vivificante del corpo) è signora del corpo suo strumento ed ha il potere di impedirne la corruzione. Alcuni nodi centrali di questa evoluzione dottrinale saranno oggetto del corso, anche con la lettura di testi in traduzione italiana.</a:t>
            </a:r>
            <a:br>
              <a:rPr lang="it-IT" b="1" kern="0" dirty="0">
                <a:effectLst/>
                <a:ea typeface="Aptos" panose="020B0004020202020204" pitchFamily="34" charset="0"/>
                <a:cs typeface="Aharoni" panose="02010803020104030203" pitchFamily="2" charset="-79"/>
              </a:rPr>
            </a:br>
            <a:br>
              <a:rPr lang="it-IT" sz="800" b="1" i="1" kern="0" dirty="0">
                <a:effectLst/>
                <a:ea typeface="Aptos" panose="020B0004020202020204" pitchFamily="34" charset="0"/>
                <a:cs typeface="Aharoni" panose="02010803020104030203" pitchFamily="2" charset="-79"/>
              </a:rPr>
            </a:br>
            <a:r>
              <a:rPr lang="it-IT" b="1" dirty="0">
                <a:solidFill>
                  <a:srgbClr val="C00000"/>
                </a:solidFill>
                <a:effectLst/>
                <a:latin typeface="Times New Roman" panose="02020603050405020304" pitchFamily="18" charset="0"/>
                <a:ea typeface="Aptos" panose="020B0004020202020204" pitchFamily="34" charset="0"/>
                <a:cs typeface="Times New Roman" panose="02020603050405020304" pitchFamily="18" charset="0"/>
              </a:rPr>
              <a:t>Periodo: marzo-aprile 2025 Incontri: 4 lezioni settimanali da 1 ora ciascuna</a:t>
            </a:r>
            <a:endParaRPr lang="it-IT" b="1" dirty="0">
              <a:solidFill>
                <a:srgbClr val="C00000"/>
              </a:solidFill>
              <a:latin typeface="Times New Roman" panose="02020603050405020304" pitchFamily="18" charset="0"/>
              <a:cs typeface="Times New Roman" panose="02020603050405020304" pitchFamily="18" charset="0"/>
            </a:endParaRPr>
          </a:p>
        </p:txBody>
      </p:sp>
      <p:pic>
        <p:nvPicPr>
          <p:cNvPr id="5" name="Immagine 4" descr="Immagine che contiene persona, Arto, arte, terreno">
            <a:extLst>
              <a:ext uri="{FF2B5EF4-FFF2-40B4-BE49-F238E27FC236}">
                <a16:creationId xmlns:a16="http://schemas.microsoft.com/office/drawing/2014/main" id="{B0473D96-96F0-C2DA-6319-92481D9689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3879" y="171948"/>
            <a:ext cx="3587335" cy="2008237"/>
          </a:xfrm>
          <a:prstGeom prst="rect">
            <a:avLst/>
          </a:prstGeom>
        </p:spPr>
      </p:pic>
    </p:spTree>
    <p:extLst>
      <p:ext uri="{BB962C8B-B14F-4D97-AF65-F5344CB8AC3E}">
        <p14:creationId xmlns:p14="http://schemas.microsoft.com/office/powerpoint/2010/main" val="4252159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2AAF71-FC5C-AFFE-D57D-8D9217214CA3}"/>
            </a:ext>
          </a:extLst>
        </p:cNvPr>
        <p:cNvGrpSpPr/>
        <p:nvPr/>
      </p:nvGrpSpPr>
      <p:grpSpPr>
        <a:xfrm>
          <a:off x="0" y="0"/>
          <a:ext cx="0" cy="0"/>
          <a:chOff x="0" y="0"/>
          <a:chExt cx="0" cy="0"/>
        </a:xfrm>
      </p:grpSpPr>
      <p:sp>
        <p:nvSpPr>
          <p:cNvPr id="3" name="Sottotitolo 2">
            <a:extLst>
              <a:ext uri="{FF2B5EF4-FFF2-40B4-BE49-F238E27FC236}">
                <a16:creationId xmlns:a16="http://schemas.microsoft.com/office/drawing/2014/main" id="{1080B1DA-570D-DDE8-8CC3-FCAA45BD4D17}"/>
              </a:ext>
            </a:extLst>
          </p:cNvPr>
          <p:cNvSpPr>
            <a:spLocks noGrp="1"/>
          </p:cNvSpPr>
          <p:nvPr>
            <p:ph type="subTitle" idx="1"/>
          </p:nvPr>
        </p:nvSpPr>
        <p:spPr>
          <a:xfrm>
            <a:off x="1323703" y="7677649"/>
            <a:ext cx="9144000" cy="1655762"/>
          </a:xfrm>
        </p:spPr>
        <p:txBody>
          <a:bodyPr/>
          <a:lstStyle/>
          <a:p>
            <a:endParaRPr lang="it-IT" dirty="0"/>
          </a:p>
        </p:txBody>
      </p:sp>
      <p:sp>
        <p:nvSpPr>
          <p:cNvPr id="5" name="Titolo 4">
            <a:extLst>
              <a:ext uri="{FF2B5EF4-FFF2-40B4-BE49-F238E27FC236}">
                <a16:creationId xmlns:a16="http://schemas.microsoft.com/office/drawing/2014/main" id="{9747537D-5898-CCF7-EE35-6A94FA12A8E8}"/>
              </a:ext>
            </a:extLst>
          </p:cNvPr>
          <p:cNvSpPr>
            <a:spLocks noGrp="1"/>
          </p:cNvSpPr>
          <p:nvPr>
            <p:ph type="ctrTitle"/>
          </p:nvPr>
        </p:nvSpPr>
        <p:spPr>
          <a:xfrm>
            <a:off x="1776548" y="2814002"/>
            <a:ext cx="9144000" cy="3293927"/>
          </a:xfrm>
        </p:spPr>
        <p:txBody>
          <a:bodyPr>
            <a:normAutofit fontScale="90000"/>
          </a:bodyPr>
          <a:lstStyle/>
          <a:p>
            <a:pPr marL="914400" indent="-914400" algn="l"/>
            <a:r>
              <a:rPr lang="it-IT" sz="3100" b="1" dirty="0">
                <a:solidFill>
                  <a:srgbClr val="002060"/>
                </a:solidFill>
              </a:rPr>
              <a:t> </a:t>
            </a:r>
            <a:r>
              <a:rPr lang="it-IT" b="1" dirty="0">
                <a:solidFill>
                  <a:srgbClr val="002060"/>
                </a:solidFill>
                <a:latin typeface="+mn-lt"/>
              </a:rPr>
              <a:t>1   Pensiero greco</a:t>
            </a:r>
            <a:br>
              <a:rPr lang="it-IT" b="1" dirty="0">
                <a:solidFill>
                  <a:srgbClr val="002060"/>
                </a:solidFill>
                <a:latin typeface="+mn-lt"/>
              </a:rPr>
            </a:br>
            <a:r>
              <a:rPr lang="it-IT" b="1" dirty="0">
                <a:solidFill>
                  <a:srgbClr val="002060"/>
                </a:solidFill>
                <a:latin typeface="+mn-lt"/>
              </a:rPr>
              <a:t>Ebraismo</a:t>
            </a:r>
            <a:br>
              <a:rPr lang="it-IT" b="1" dirty="0">
                <a:solidFill>
                  <a:srgbClr val="002060"/>
                </a:solidFill>
                <a:latin typeface="+mn-lt"/>
              </a:rPr>
            </a:br>
            <a:r>
              <a:rPr lang="it-IT" b="1" dirty="0">
                <a:solidFill>
                  <a:srgbClr val="002060"/>
                </a:solidFill>
                <a:latin typeface="+mn-lt"/>
              </a:rPr>
              <a:t>Nuovo testamento</a:t>
            </a:r>
            <a:br>
              <a:rPr lang="it-IT" sz="3100" b="1" dirty="0">
                <a:solidFill>
                  <a:srgbClr val="002060"/>
                </a:solidFill>
              </a:rPr>
            </a:br>
            <a:r>
              <a:rPr lang="it-IT" sz="3100" b="1" dirty="0">
                <a:solidFill>
                  <a:srgbClr val="002060"/>
                </a:solidFill>
              </a:rPr>
              <a:t> </a:t>
            </a:r>
            <a:br>
              <a:rPr lang="it-IT" sz="3100" b="1" dirty="0">
                <a:solidFill>
                  <a:srgbClr val="002060"/>
                </a:solidFill>
              </a:rPr>
            </a:br>
            <a:br>
              <a:rPr lang="it-IT" sz="3100" b="1" dirty="0">
                <a:solidFill>
                  <a:srgbClr val="002060"/>
                </a:solidFill>
              </a:rPr>
            </a:br>
            <a:br>
              <a:rPr lang="it-IT" sz="3100" b="1" dirty="0">
                <a:solidFill>
                  <a:srgbClr val="002060"/>
                </a:solidFill>
              </a:rPr>
            </a:br>
            <a:r>
              <a:rPr lang="it-IT" sz="3100" b="1" dirty="0">
                <a:solidFill>
                  <a:srgbClr val="002060"/>
                </a:solidFill>
              </a:rPr>
              <a:t>         </a:t>
            </a:r>
            <a:r>
              <a:rPr lang="it-IT" sz="3200" b="1" dirty="0">
                <a:solidFill>
                  <a:srgbClr val="002060"/>
                </a:solidFill>
                <a:latin typeface="+mn-lt"/>
              </a:rPr>
              <a:t>Testi in traduzione italiana reperibili nel web</a:t>
            </a:r>
            <a:br>
              <a:rPr lang="it-IT" sz="3200" b="1" dirty="0">
                <a:solidFill>
                  <a:srgbClr val="002060"/>
                </a:solidFill>
                <a:latin typeface="+mn-lt"/>
              </a:rPr>
            </a:br>
            <a:r>
              <a:rPr lang="it-IT" sz="3200" b="1">
                <a:solidFill>
                  <a:srgbClr val="002060"/>
                </a:solidFill>
                <a:latin typeface="+mn-lt"/>
              </a:rPr>
              <a:t>                                                             o </a:t>
            </a:r>
            <a:r>
              <a:rPr lang="it-IT" sz="3200" b="1" dirty="0">
                <a:solidFill>
                  <a:srgbClr val="002060"/>
                </a:solidFill>
                <a:latin typeface="+mn-lt"/>
              </a:rPr>
              <a:t>tradotti da L. Cova</a:t>
            </a:r>
            <a:endParaRPr lang="it-IT" dirty="0"/>
          </a:p>
        </p:txBody>
      </p:sp>
    </p:spTree>
    <p:extLst>
      <p:ext uri="{BB962C8B-B14F-4D97-AF65-F5344CB8AC3E}">
        <p14:creationId xmlns:p14="http://schemas.microsoft.com/office/powerpoint/2010/main" val="3998881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C8DDB5-A658-51C6-627D-513BFEB0721C}"/>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198549DF-CD83-323B-287D-686F322A9FB2}"/>
              </a:ext>
            </a:extLst>
          </p:cNvPr>
          <p:cNvSpPr>
            <a:spLocks noGrp="1"/>
          </p:cNvSpPr>
          <p:nvPr>
            <p:ph type="ctrTitle"/>
          </p:nvPr>
        </p:nvSpPr>
        <p:spPr>
          <a:xfrm>
            <a:off x="231058" y="527407"/>
            <a:ext cx="11916697" cy="766763"/>
          </a:xfrm>
        </p:spPr>
        <p:txBody>
          <a:bodyPr>
            <a:normAutofit fontScale="90000"/>
          </a:bodyPr>
          <a:lstStyle/>
          <a:p>
            <a:pPr algn="l"/>
            <a:r>
              <a:rPr lang="it-IT" sz="3100" b="1" dirty="0">
                <a:solidFill>
                  <a:srgbClr val="C00000"/>
                </a:solidFill>
              </a:rPr>
              <a:t>1 -   L’Ade evanescente regno dei morti nella cultura greca arcaica:</a:t>
            </a:r>
            <a:br>
              <a:rPr lang="it-IT" sz="3100" b="1" dirty="0">
                <a:solidFill>
                  <a:srgbClr val="C00000"/>
                </a:solidFill>
              </a:rPr>
            </a:br>
            <a:r>
              <a:rPr lang="it-IT" sz="3100" b="1" dirty="0">
                <a:solidFill>
                  <a:srgbClr val="C00000"/>
                </a:solidFill>
              </a:rPr>
              <a:t>l’ombra di Achille inconsolabile si rivolge a Ulisse (</a:t>
            </a:r>
            <a:r>
              <a:rPr lang="it-IT" sz="3100" b="1" i="1" dirty="0">
                <a:solidFill>
                  <a:srgbClr val="C00000"/>
                </a:solidFill>
              </a:rPr>
              <a:t>Odissea</a:t>
            </a:r>
            <a:r>
              <a:rPr lang="it-IT" sz="3100" b="1" dirty="0">
                <a:solidFill>
                  <a:srgbClr val="C00000"/>
                </a:solidFill>
              </a:rPr>
              <a:t>, XI, 489)</a:t>
            </a:r>
          </a:p>
        </p:txBody>
      </p:sp>
      <p:sp>
        <p:nvSpPr>
          <p:cNvPr id="3" name="Sottotitolo 2">
            <a:extLst>
              <a:ext uri="{FF2B5EF4-FFF2-40B4-BE49-F238E27FC236}">
                <a16:creationId xmlns:a16="http://schemas.microsoft.com/office/drawing/2014/main" id="{C6C50D95-5246-98D4-E174-57D5411ABF90}"/>
              </a:ext>
            </a:extLst>
          </p:cNvPr>
          <p:cNvSpPr>
            <a:spLocks noGrp="1"/>
          </p:cNvSpPr>
          <p:nvPr>
            <p:ph type="subTitle" idx="1"/>
          </p:nvPr>
        </p:nvSpPr>
        <p:spPr>
          <a:xfrm>
            <a:off x="231058" y="1377298"/>
            <a:ext cx="11729884" cy="5722222"/>
          </a:xfrm>
        </p:spPr>
        <p:txBody>
          <a:bodyPr>
            <a:normAutofit lnSpcReduction="10000"/>
          </a:bodyPr>
          <a:lstStyle/>
          <a:p>
            <a:pPr algn="l"/>
            <a:r>
              <a:rPr lang="it-IT" sz="2800" b="1" dirty="0"/>
              <a:t>&lt;Achille&gt;: </a:t>
            </a:r>
            <a:r>
              <a:rPr lang="it-IT" sz="2800" dirty="0"/>
              <a:t>«</a:t>
            </a:r>
            <a:r>
              <a:rPr lang="it-IT" sz="2800" b="1" kern="0" dirty="0">
                <a:effectLst/>
                <a:ea typeface="Times New Roman" panose="02020603050405020304" pitchFamily="18" charset="0"/>
              </a:rPr>
              <a:t>Non abbellirmi, illustre Odisseo, la morte! Vorrei da bracciante servire un altro uomo, un uomo senza podere che non ha molta roba; piuttosto che dominare tra tutti i morti defunti».</a:t>
            </a:r>
          </a:p>
          <a:p>
            <a:pPr algn="l"/>
            <a:r>
              <a:rPr lang="it-IT" sz="2800" b="1" kern="0" dirty="0">
                <a:solidFill>
                  <a:srgbClr val="C00000"/>
                </a:solidFill>
              </a:rPr>
              <a:t>2 -  Per Platone (come per il pitagorismo) l’anima è una sostanza immateriale immortale che trasmigra da un corpo all’altro per purificarsi, ricordando quanto appreso nelle incarnazioni precedenti (Platone, </a:t>
            </a:r>
            <a:r>
              <a:rPr lang="it-IT" sz="2800" b="1" i="1" kern="0" dirty="0">
                <a:solidFill>
                  <a:srgbClr val="C00000"/>
                </a:solidFill>
              </a:rPr>
              <a:t>Menone</a:t>
            </a:r>
            <a:r>
              <a:rPr lang="it-IT" sz="2800" b="1" kern="0" dirty="0">
                <a:solidFill>
                  <a:srgbClr val="C00000"/>
                </a:solidFill>
              </a:rPr>
              <a:t>, 81a) </a:t>
            </a:r>
            <a:br>
              <a:rPr lang="it-IT" sz="2800" b="1" kern="0" dirty="0">
                <a:solidFill>
                  <a:srgbClr val="FF0000"/>
                </a:solidFill>
              </a:rPr>
            </a:br>
            <a:r>
              <a:rPr lang="it-IT" sz="2800" b="1" dirty="0"/>
              <a:t>&lt;Socrate&gt;: </a:t>
            </a:r>
            <a:r>
              <a:rPr lang="it-IT" sz="2800" b="1" kern="0" dirty="0"/>
              <a:t>«Ho sentito dire da donne e uomini sapienti di cose divine […] che l'anima dell'uomo è immortale, e che talora finisce (e questo lo chiamano morire), talora invece nasce di nuovo ma non perisce mai; per questo dunque bisogna vivere il più possibile una vita pia […] Dunque, dal momento che l'anima è immortale e nasce più volte ed ha contemplato tutte le cose, sia qua sia nell‘Ade, non c'è niente che essa non abbia imparato; sicché non desta meraviglia il fatto che essa sia capace di ricordare, sulla virtù e sul resto, ciò che sapeva anche prima» </a:t>
            </a:r>
          </a:p>
          <a:p>
            <a:pPr algn="l"/>
            <a:endParaRPr lang="it-IT" sz="2800" b="1" kern="0" dirty="0"/>
          </a:p>
          <a:p>
            <a:pPr algn="l"/>
            <a:endParaRPr lang="it-IT" sz="2800" b="1" kern="0" dirty="0"/>
          </a:p>
        </p:txBody>
      </p:sp>
    </p:spTree>
    <p:extLst>
      <p:ext uri="{BB962C8B-B14F-4D97-AF65-F5344CB8AC3E}">
        <p14:creationId xmlns:p14="http://schemas.microsoft.com/office/powerpoint/2010/main" val="4279482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40FE57-E629-64C0-BFA2-D7241103F219}"/>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B9AD0DFF-CF94-2AAF-30BF-7A977834C339}"/>
              </a:ext>
            </a:extLst>
          </p:cNvPr>
          <p:cNvSpPr>
            <a:spLocks noGrp="1"/>
          </p:cNvSpPr>
          <p:nvPr>
            <p:ph type="ctrTitle"/>
          </p:nvPr>
        </p:nvSpPr>
        <p:spPr>
          <a:xfrm>
            <a:off x="-291538" y="5680859"/>
            <a:ext cx="12026537" cy="2917371"/>
          </a:xfrm>
        </p:spPr>
        <p:txBody>
          <a:bodyPr>
            <a:normAutofit/>
          </a:bodyPr>
          <a:lstStyle/>
          <a:p>
            <a:pPr marR="179070" indent="90805">
              <a:lnSpc>
                <a:spcPct val="115000"/>
              </a:lnSpc>
            </a:pPr>
            <a:br>
              <a:rPr lang="it-IT" sz="1800" dirty="0">
                <a:effectLst/>
                <a:latin typeface="Times New Roman" panose="02020603050405020304" pitchFamily="18" charset="0"/>
                <a:ea typeface="Times New Roman" panose="02020603050405020304" pitchFamily="18" charset="0"/>
              </a:rPr>
            </a:br>
            <a:br>
              <a:rPr lang="it-IT" sz="1800" dirty="0">
                <a:effectLst/>
                <a:latin typeface="Times New Roman" panose="02020603050405020304" pitchFamily="18" charset="0"/>
                <a:ea typeface="Times New Roman" panose="02020603050405020304" pitchFamily="18" charset="0"/>
              </a:rPr>
            </a:br>
            <a:br>
              <a:rPr lang="it-IT" sz="1800" dirty="0">
                <a:effectLst/>
                <a:latin typeface="Times New Roman" panose="02020603050405020304" pitchFamily="18" charset="0"/>
                <a:ea typeface="Times New Roman" panose="02020603050405020304" pitchFamily="18" charset="0"/>
              </a:rPr>
            </a:br>
            <a:br>
              <a:rPr lang="it-IT" sz="1800" dirty="0">
                <a:effectLst/>
                <a:latin typeface="Times New Roman" panose="02020603050405020304" pitchFamily="18" charset="0"/>
                <a:ea typeface="Times New Roman" panose="02020603050405020304" pitchFamily="18" charset="0"/>
              </a:rPr>
            </a:br>
            <a:endParaRPr lang="it-IT" dirty="0"/>
          </a:p>
        </p:txBody>
      </p:sp>
      <p:sp>
        <p:nvSpPr>
          <p:cNvPr id="3" name="Sottotitolo 2">
            <a:extLst>
              <a:ext uri="{FF2B5EF4-FFF2-40B4-BE49-F238E27FC236}">
                <a16:creationId xmlns:a16="http://schemas.microsoft.com/office/drawing/2014/main" id="{E8078EA8-759F-E83F-BD6F-692DBB8331B2}"/>
              </a:ext>
            </a:extLst>
          </p:cNvPr>
          <p:cNvSpPr>
            <a:spLocks noGrp="1"/>
          </p:cNvSpPr>
          <p:nvPr>
            <p:ph type="subTitle" idx="1"/>
          </p:nvPr>
        </p:nvSpPr>
        <p:spPr>
          <a:xfrm>
            <a:off x="165462" y="250371"/>
            <a:ext cx="12026538" cy="6773091"/>
          </a:xfrm>
        </p:spPr>
        <p:txBody>
          <a:bodyPr>
            <a:normAutofit fontScale="25000" lnSpcReduction="20000"/>
          </a:bodyPr>
          <a:lstStyle/>
          <a:p>
            <a:pPr algn="l">
              <a:lnSpc>
                <a:spcPct val="120000"/>
              </a:lnSpc>
            </a:pPr>
            <a:r>
              <a:rPr lang="it-IT" sz="9600" b="1" kern="0" dirty="0">
                <a:solidFill>
                  <a:srgbClr val="C00000"/>
                </a:solidFill>
              </a:rPr>
              <a:t>3 – Per Platone grazie alla reminiscenza anche uno schiavo non istruito di Menone riesce a dimostrare il teorema di Pitagora. </a:t>
            </a:r>
            <a:r>
              <a:rPr lang="it-IT" sz="9600" b="1" dirty="0">
                <a:solidFill>
                  <a:srgbClr val="C00000"/>
                </a:solidFill>
                <a:effectLst/>
                <a:ea typeface="Times New Roman" panose="02020603050405020304" pitchFamily="18" charset="0"/>
              </a:rPr>
              <a:t>Se non fosse immortale</a:t>
            </a:r>
            <a:r>
              <a:rPr lang="it-IT" sz="9600" b="1" dirty="0">
                <a:solidFill>
                  <a:srgbClr val="C00000"/>
                </a:solidFill>
                <a:ea typeface="Times New Roman" panose="02020603050405020304" pitchFamily="18" charset="0"/>
              </a:rPr>
              <a:t> l’anima non </a:t>
            </a:r>
            <a:r>
              <a:rPr lang="it-IT" sz="9600" b="1" dirty="0" err="1">
                <a:solidFill>
                  <a:srgbClr val="C00000"/>
                </a:solidFill>
                <a:ea typeface="Times New Roman" panose="02020603050405020304" pitchFamily="18" charset="0"/>
              </a:rPr>
              <a:t>at</a:t>
            </a:r>
            <a:r>
              <a:rPr lang="it-IT" sz="9600" b="1" dirty="0">
                <a:solidFill>
                  <a:srgbClr val="C00000"/>
                </a:solidFill>
                <a:ea typeface="Times New Roman" panose="02020603050405020304" pitchFamily="18" charset="0"/>
              </a:rPr>
              <a:t>-tingerebbe con l'intuizione intellettuale alla verità delle idee eterne. </a:t>
            </a:r>
            <a:br>
              <a:rPr lang="it-IT" sz="8600" b="1" kern="0" dirty="0">
                <a:solidFill>
                  <a:srgbClr val="FF0000"/>
                </a:solidFill>
              </a:rPr>
            </a:br>
            <a:br>
              <a:rPr lang="it-IT" sz="4000" b="1" kern="0" dirty="0">
                <a:solidFill>
                  <a:srgbClr val="FF0000"/>
                </a:solidFill>
              </a:rPr>
            </a:br>
            <a:r>
              <a:rPr lang="it-IT" sz="9600" b="1" kern="0" dirty="0"/>
              <a:t>-</a:t>
            </a:r>
            <a:r>
              <a:rPr lang="it-IT" sz="9600" kern="0" dirty="0"/>
              <a:t>Socrate</a:t>
            </a:r>
            <a:r>
              <a:rPr lang="it-IT" sz="9600" b="1" kern="0" dirty="0"/>
              <a:t> L’anima, quando si serve del corpo per esaminare qualcosa, mediante la </a:t>
            </a:r>
            <a:br>
              <a:rPr lang="it-IT" sz="9600" b="1" kern="0" dirty="0"/>
            </a:br>
            <a:r>
              <a:rPr lang="it-IT" sz="9600" b="1" kern="0" dirty="0"/>
              <a:t>vista o l'udito o un altro organo di senso […] è spinta dal corpo verso ciò che è </a:t>
            </a:r>
            <a:br>
              <a:rPr lang="it-IT" sz="9600" b="1" kern="0" dirty="0"/>
            </a:br>
            <a:r>
              <a:rPr lang="it-IT" sz="9600" b="1" kern="0" dirty="0"/>
              <a:t>mutabile e allora essa stessa ondeggia incerta e perturbata, presa da vertigini, </a:t>
            </a:r>
            <a:br>
              <a:rPr lang="it-IT" sz="9600" b="1" kern="0" dirty="0"/>
            </a:br>
            <a:r>
              <a:rPr lang="it-IT" sz="9600" b="1" kern="0" dirty="0"/>
              <a:t>come fosse ebbra, perché è venuta a contatto con cose che così si comportano </a:t>
            </a:r>
            <a:br>
              <a:rPr lang="it-IT" sz="9600" b="1" kern="0" dirty="0"/>
            </a:br>
            <a:r>
              <a:rPr lang="it-IT" sz="9600" b="1" kern="0" dirty="0"/>
              <a:t>[…]. Invece, quando essa si volge in una sua ricerca, tutta raccolta in sé, allora si eleva a ciò che è puro, immortale, eterno e immutabile, si sente di natura affine e </a:t>
            </a:r>
            <a:br>
              <a:rPr lang="it-IT" sz="9600" b="1" kern="0" dirty="0"/>
            </a:br>
            <a:r>
              <a:rPr lang="it-IT" sz="9600" b="1" kern="0" dirty="0"/>
              <a:t>gli dimora accanto, ogni qualvolta le sia possibile. Così cessa dal suo lungo errare </a:t>
            </a:r>
            <a:br>
              <a:rPr lang="it-IT" sz="9600" b="1" kern="0" dirty="0"/>
            </a:br>
            <a:r>
              <a:rPr lang="it-IT" sz="9600" b="1" kern="0" dirty="0"/>
              <a:t>e resta immutabile e identica a se stessa, congiunta con quelle realtà che sono tali. </a:t>
            </a:r>
            <a:br>
              <a:rPr lang="it-IT" sz="9600" b="1" kern="0" dirty="0"/>
            </a:br>
            <a:r>
              <a:rPr lang="it-IT" sz="9600" b="1" kern="0" dirty="0"/>
              <a:t>E questa condizione dell'anima non si chiama intelligenza?   – </a:t>
            </a:r>
            <a:r>
              <a:rPr lang="it-IT" sz="9600" kern="0" dirty="0" err="1"/>
              <a:t>Cebete</a:t>
            </a:r>
            <a:r>
              <a:rPr lang="it-IT" sz="9600" kern="0" dirty="0"/>
              <a:t> </a:t>
            </a:r>
            <a:r>
              <a:rPr lang="it-IT" sz="9600" b="1" kern="0" dirty="0"/>
              <a:t>Dici bene, Socrate, è proprio vero. -</a:t>
            </a:r>
            <a:r>
              <a:rPr lang="it-IT" sz="9600" kern="0" dirty="0"/>
              <a:t> Socrate</a:t>
            </a:r>
            <a:r>
              <a:rPr lang="it-IT" sz="9600" b="1" kern="0" dirty="0"/>
              <a:t> A quale delle due realtà, dunque, secondo te, […] assomiglia l'anima?   - </a:t>
            </a:r>
            <a:r>
              <a:rPr lang="it-IT" sz="9600" kern="0" dirty="0" err="1"/>
              <a:t>Cebete</a:t>
            </a:r>
            <a:r>
              <a:rPr lang="it-IT" sz="9600" kern="0" dirty="0"/>
              <a:t> </a:t>
            </a:r>
            <a:r>
              <a:rPr lang="it-IT" sz="9600" b="1" kern="0" dirty="0"/>
              <a:t>Ma anche il più duro di mente, Socrate, dopo un simile ragionamento deve ammettere, in tutto e per tutto, che l'anima è più affine a ciò </a:t>
            </a:r>
            <a:br>
              <a:rPr lang="it-IT" sz="9600" b="1" kern="0" dirty="0"/>
            </a:br>
            <a:r>
              <a:rPr lang="it-IT" sz="9600" b="1" kern="0" dirty="0"/>
              <a:t>che è immutabile, che a ciò che non lo è.    - </a:t>
            </a:r>
            <a:r>
              <a:rPr lang="it-IT" sz="9600" kern="0" dirty="0"/>
              <a:t>Socrate </a:t>
            </a:r>
            <a:r>
              <a:rPr lang="it-IT" sz="9600" b="1" kern="0" dirty="0"/>
              <a:t>E il corpo?	   -</a:t>
            </a:r>
            <a:r>
              <a:rPr lang="it-IT" sz="9600" kern="0" dirty="0"/>
              <a:t> </a:t>
            </a:r>
            <a:r>
              <a:rPr lang="it-IT" sz="9600" kern="0" dirty="0" err="1"/>
              <a:t>Cebete</a:t>
            </a:r>
            <a:r>
              <a:rPr lang="it-IT" sz="9600" b="1" kern="0" dirty="0"/>
              <a:t> E’ più affine all'altra realtà.    </a:t>
            </a:r>
            <a:r>
              <a:rPr lang="it-IT" sz="9600" b="1" kern="0" dirty="0">
                <a:solidFill>
                  <a:srgbClr val="C00000"/>
                </a:solidFill>
              </a:rPr>
              <a:t> (</a:t>
            </a:r>
            <a:r>
              <a:rPr lang="it-IT" sz="9600" b="1" kern="0">
                <a:solidFill>
                  <a:srgbClr val="C00000"/>
                </a:solidFill>
              </a:rPr>
              <a:t>Platone, </a:t>
            </a:r>
            <a:r>
              <a:rPr lang="it-IT" sz="9600" b="1" i="1" kern="0">
                <a:solidFill>
                  <a:srgbClr val="C00000"/>
                </a:solidFill>
              </a:rPr>
              <a:t>Fedone</a:t>
            </a:r>
            <a:r>
              <a:rPr lang="it-IT" sz="9600" b="1" kern="0" dirty="0">
                <a:solidFill>
                  <a:srgbClr val="C00000"/>
                </a:solidFill>
              </a:rPr>
              <a:t>, 79 c-e) </a:t>
            </a:r>
            <a:endParaRPr lang="it-IT" sz="9600" b="1" dirty="0">
              <a:solidFill>
                <a:srgbClr val="FF0000"/>
              </a:solidFill>
              <a:ea typeface="Times New Roman" panose="02020603050405020304" pitchFamily="18" charset="0"/>
            </a:endParaRPr>
          </a:p>
        </p:txBody>
      </p:sp>
    </p:spTree>
    <p:extLst>
      <p:ext uri="{BB962C8B-B14F-4D97-AF65-F5344CB8AC3E}">
        <p14:creationId xmlns:p14="http://schemas.microsoft.com/office/powerpoint/2010/main" val="2896826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12C91B-C128-28AB-CFB0-5428203D5FBD}"/>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7B38950E-788A-FFDE-47AF-70ECAF429269}"/>
              </a:ext>
            </a:extLst>
          </p:cNvPr>
          <p:cNvSpPr>
            <a:spLocks noGrp="1"/>
          </p:cNvSpPr>
          <p:nvPr>
            <p:ph type="ctrTitle"/>
          </p:nvPr>
        </p:nvSpPr>
        <p:spPr>
          <a:xfrm>
            <a:off x="0" y="78376"/>
            <a:ext cx="12192000" cy="6779623"/>
          </a:xfrm>
        </p:spPr>
        <p:txBody>
          <a:bodyPr/>
          <a:lstStyle/>
          <a:p>
            <a:br>
              <a:rPr lang="it-IT" dirty="0"/>
            </a:br>
            <a:endParaRPr lang="it-IT" dirty="0"/>
          </a:p>
        </p:txBody>
      </p:sp>
      <p:sp>
        <p:nvSpPr>
          <p:cNvPr id="3" name="Sottotitolo 2">
            <a:extLst>
              <a:ext uri="{FF2B5EF4-FFF2-40B4-BE49-F238E27FC236}">
                <a16:creationId xmlns:a16="http://schemas.microsoft.com/office/drawing/2014/main" id="{5F56FB4C-5E76-CF62-FCB0-DAEAE6087C6D}"/>
              </a:ext>
            </a:extLst>
          </p:cNvPr>
          <p:cNvSpPr>
            <a:spLocks noGrp="1"/>
          </p:cNvSpPr>
          <p:nvPr>
            <p:ph type="subTitle" idx="1"/>
          </p:nvPr>
        </p:nvSpPr>
        <p:spPr>
          <a:xfrm>
            <a:off x="287383" y="78376"/>
            <a:ext cx="11769634" cy="6858000"/>
          </a:xfrm>
        </p:spPr>
        <p:txBody>
          <a:bodyPr>
            <a:noAutofit/>
          </a:bodyPr>
          <a:lstStyle/>
          <a:p>
            <a:pPr algn="l"/>
            <a:r>
              <a:rPr lang="it-IT" sz="2700" b="1" dirty="0">
                <a:solidFill>
                  <a:srgbClr val="C00000"/>
                </a:solidFill>
                <a:effectLst/>
                <a:ea typeface="Times New Roman" panose="02020603050405020304" pitchFamily="18" charset="0"/>
              </a:rPr>
              <a:t>4 – Per Epicuro l’anima, composta di atomi sottili, è mortale, ma non bisogna temere la morte, che non è nulla per noi in quanto mera assenza. Per chi vive la morte non c’è, e quando c’è lei non ci siamo noi.</a:t>
            </a:r>
            <a:br>
              <a:rPr lang="it-IT" sz="2700" b="1" dirty="0">
                <a:solidFill>
                  <a:srgbClr val="C00000"/>
                </a:solidFill>
                <a:effectLst/>
                <a:ea typeface="Times New Roman" panose="02020603050405020304" pitchFamily="18" charset="0"/>
              </a:rPr>
            </a:br>
            <a:r>
              <a:rPr lang="it-IT" sz="2700" b="1" dirty="0" err="1">
                <a:effectLst/>
                <a:ea typeface="Times New Roman" panose="02020603050405020304" pitchFamily="18" charset="0"/>
              </a:rPr>
              <a:t>Abìtuati</a:t>
            </a:r>
            <a:r>
              <a:rPr lang="it-IT" sz="2700" b="1" dirty="0">
                <a:effectLst/>
                <a:ea typeface="Times New Roman" panose="02020603050405020304" pitchFamily="18" charset="0"/>
              </a:rPr>
              <a:t> a pensare che la morte non costituisce nulla per noi, poiché il godere e il soffrire sono entrambi nel sentire, e la morte altro non è che la sua assenza. L'esatta coscienza che la morte non significa nulla per noi rende godibile la mortalità della vita, senza l'inganno del tempo infinito che è indotto dal desiderio dell'immortalità. Non esiste nulla di terribile nella vita per chi davvero sappia che nulla c'è da temere nel non vivere </a:t>
            </a:r>
            <a:br>
              <a:rPr lang="it-IT" sz="2700" b="1" dirty="0">
                <a:effectLst/>
                <a:ea typeface="Times New Roman" panose="02020603050405020304" pitchFamily="18" charset="0"/>
              </a:rPr>
            </a:br>
            <a:r>
              <a:rPr lang="it-IT" sz="2700" b="1" dirty="0">
                <a:effectLst/>
                <a:ea typeface="Times New Roman" panose="02020603050405020304" pitchFamily="18" charset="0"/>
              </a:rPr>
              <a:t>più. Perciò è sciocco chi sostiene di aver paura della morte, non tanto perché il suo arrivo lo farà soffrire, ma in quanto l'affligge la sua continua attesa. Ciò che una volta presente non ci turba, stoltamente atteso ci </a:t>
            </a:r>
            <a:br>
              <a:rPr lang="it-IT" sz="2700" b="1" dirty="0">
                <a:effectLst/>
                <a:ea typeface="Times New Roman" panose="02020603050405020304" pitchFamily="18" charset="0"/>
              </a:rPr>
            </a:br>
            <a:r>
              <a:rPr lang="it-IT" sz="2700" b="1" dirty="0">
                <a:effectLst/>
                <a:ea typeface="Times New Roman" panose="02020603050405020304" pitchFamily="18" charset="0"/>
              </a:rPr>
              <a:t>fa impazzire. La morte, il più atroce dunque di tutti i mali, non esiste per noi. Quando noi viviamo la morte non c'è, quando c'è lei non ci siamo </a:t>
            </a:r>
            <a:br>
              <a:rPr lang="it-IT" sz="2700" b="1" dirty="0">
                <a:effectLst/>
                <a:ea typeface="Times New Roman" panose="02020603050405020304" pitchFamily="18" charset="0"/>
              </a:rPr>
            </a:br>
            <a:r>
              <a:rPr lang="it-IT" sz="2700" b="1" dirty="0">
                <a:effectLst/>
                <a:ea typeface="Times New Roman" panose="02020603050405020304" pitchFamily="18" charset="0"/>
              </a:rPr>
              <a:t>noi. Non è nulla né per i vivi né per i morti. Per i vivi non c'è, i morti non sono più. Invece la gente ora fugge la morte come il peggior male, </a:t>
            </a:r>
            <a:r>
              <a:rPr lang="it-IT" sz="2700" b="1">
                <a:effectLst/>
                <a:ea typeface="Times New Roman" panose="02020603050405020304" pitchFamily="18" charset="0"/>
              </a:rPr>
              <a:t>ora </a:t>
            </a:r>
            <a:br>
              <a:rPr lang="it-IT" sz="2700" b="1">
                <a:effectLst/>
                <a:ea typeface="Times New Roman" panose="02020603050405020304" pitchFamily="18" charset="0"/>
              </a:rPr>
            </a:br>
            <a:r>
              <a:rPr lang="it-IT" sz="2700" b="1">
                <a:effectLst/>
                <a:ea typeface="Times New Roman" panose="02020603050405020304" pitchFamily="18" charset="0"/>
              </a:rPr>
              <a:t>la </a:t>
            </a:r>
            <a:r>
              <a:rPr lang="it-IT" sz="2700" b="1" dirty="0">
                <a:effectLst/>
                <a:ea typeface="Times New Roman" panose="02020603050405020304" pitchFamily="18" charset="0"/>
              </a:rPr>
              <a:t>invoca come requie ai mali che vive. Il vero saggio, come non gli dispiace vivere, così non teme di non vivere più. </a:t>
            </a:r>
            <a:r>
              <a:rPr lang="it-IT" sz="2700" b="1" dirty="0">
                <a:solidFill>
                  <a:srgbClr val="C00000"/>
                </a:solidFill>
                <a:effectLst/>
                <a:ea typeface="Times New Roman" panose="02020603050405020304" pitchFamily="18" charset="0"/>
              </a:rPr>
              <a:t>(</a:t>
            </a:r>
            <a:r>
              <a:rPr lang="it-IT" sz="2700" b="1" i="1" dirty="0">
                <a:solidFill>
                  <a:srgbClr val="C00000"/>
                </a:solidFill>
                <a:effectLst/>
                <a:ea typeface="Times New Roman" panose="02020603050405020304" pitchFamily="18" charset="0"/>
              </a:rPr>
              <a:t>Lettera a </a:t>
            </a:r>
            <a:r>
              <a:rPr lang="it-IT" sz="2700" b="1" i="1" dirty="0" err="1">
                <a:solidFill>
                  <a:srgbClr val="C00000"/>
                </a:solidFill>
                <a:effectLst/>
                <a:ea typeface="Times New Roman" panose="02020603050405020304" pitchFamily="18" charset="0"/>
              </a:rPr>
              <a:t>Meneceo</a:t>
            </a:r>
            <a:r>
              <a:rPr lang="it-IT" sz="2700" b="1" dirty="0">
                <a:solidFill>
                  <a:srgbClr val="C00000"/>
                </a:solidFill>
                <a:effectLst/>
                <a:ea typeface="Times New Roman" panose="02020603050405020304" pitchFamily="18" charset="0"/>
              </a:rPr>
              <a:t>)</a:t>
            </a:r>
            <a:endParaRPr lang="it-IT" sz="2700" b="1" dirty="0"/>
          </a:p>
        </p:txBody>
      </p:sp>
    </p:spTree>
    <p:extLst>
      <p:ext uri="{BB962C8B-B14F-4D97-AF65-F5344CB8AC3E}">
        <p14:creationId xmlns:p14="http://schemas.microsoft.com/office/powerpoint/2010/main" val="29612644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122F47-E17F-749D-614B-BCAF5F34B78E}"/>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C3D435F8-313B-3E17-6B7B-5786EC784242}"/>
              </a:ext>
            </a:extLst>
          </p:cNvPr>
          <p:cNvSpPr>
            <a:spLocks noGrp="1"/>
          </p:cNvSpPr>
          <p:nvPr>
            <p:ph type="ctrTitle"/>
          </p:nvPr>
        </p:nvSpPr>
        <p:spPr>
          <a:xfrm>
            <a:off x="548639" y="879566"/>
            <a:ext cx="10946675" cy="801189"/>
          </a:xfrm>
        </p:spPr>
        <p:txBody>
          <a:bodyPr>
            <a:noAutofit/>
          </a:bodyPr>
          <a:lstStyle/>
          <a:p>
            <a:pPr algn="l"/>
            <a:br>
              <a:rPr lang="it-IT" sz="2800" b="1" dirty="0">
                <a:solidFill>
                  <a:srgbClr val="C00000"/>
                </a:solidFill>
                <a:latin typeface="+mn-lt"/>
              </a:rPr>
            </a:br>
            <a:r>
              <a:rPr lang="it-IT" sz="2800" b="1" dirty="0">
                <a:solidFill>
                  <a:srgbClr val="C00000"/>
                </a:solidFill>
                <a:latin typeface="+mn-lt"/>
              </a:rPr>
              <a:t>5 – Nella Tanakh (Bibbia ebraica) lo </a:t>
            </a:r>
            <a:r>
              <a:rPr lang="it-IT" sz="2800" b="1" dirty="0" err="1">
                <a:solidFill>
                  <a:srgbClr val="C00000"/>
                </a:solidFill>
                <a:latin typeface="+mn-lt"/>
              </a:rPr>
              <a:t>Sheol</a:t>
            </a:r>
            <a:r>
              <a:rPr lang="it-IT" sz="2800" b="1" dirty="0">
                <a:solidFill>
                  <a:srgbClr val="C00000"/>
                </a:solidFill>
                <a:latin typeface="+mn-lt"/>
              </a:rPr>
              <a:t> è la dimora sotterranea dei defunti, luogo oscuro e silenzioso abitato da ombre senza una vera consistenza personale.</a:t>
            </a:r>
          </a:p>
        </p:txBody>
      </p:sp>
      <p:sp>
        <p:nvSpPr>
          <p:cNvPr id="3" name="Sottotitolo 2">
            <a:extLst>
              <a:ext uri="{FF2B5EF4-FFF2-40B4-BE49-F238E27FC236}">
                <a16:creationId xmlns:a16="http://schemas.microsoft.com/office/drawing/2014/main" id="{4F41CE08-17A0-66B4-1B47-2F74EB4DAC7C}"/>
              </a:ext>
            </a:extLst>
          </p:cNvPr>
          <p:cNvSpPr>
            <a:spLocks noGrp="1"/>
          </p:cNvSpPr>
          <p:nvPr>
            <p:ph type="subTitle" idx="1"/>
          </p:nvPr>
        </p:nvSpPr>
        <p:spPr>
          <a:xfrm>
            <a:off x="269966" y="1785257"/>
            <a:ext cx="11094721" cy="5551713"/>
          </a:xfrm>
        </p:spPr>
        <p:txBody>
          <a:bodyPr>
            <a:normAutofit/>
          </a:bodyPr>
          <a:lstStyle/>
          <a:p>
            <a:pPr marR="179070" indent="540385" algn="just">
              <a:lnSpc>
                <a:spcPct val="150000"/>
              </a:lnSpc>
            </a:pPr>
            <a:r>
              <a:rPr lang="it-IT" sz="2800" b="1" dirty="0">
                <a:effectLst/>
                <a:ea typeface="Times New Roman" panose="02020603050405020304" pitchFamily="18" charset="0"/>
              </a:rPr>
              <a:t>	Poiché nella morte non c'è memoria di te, chi ti celebrerà nello </a:t>
            </a:r>
            <a:r>
              <a:rPr lang="it-IT" sz="2800" b="1" dirty="0" err="1">
                <a:effectLst/>
                <a:ea typeface="Times New Roman" panose="02020603050405020304" pitchFamily="18" charset="0"/>
              </a:rPr>
              <a:t>Sheol</a:t>
            </a:r>
            <a:r>
              <a:rPr lang="it-IT" sz="2800" b="1" dirty="0">
                <a:effectLst/>
                <a:ea typeface="Times New Roman" panose="02020603050405020304" pitchFamily="18" charset="0"/>
              </a:rPr>
              <a:t>? </a:t>
            </a:r>
            <a:r>
              <a:rPr lang="it-IT" sz="2800" b="1" dirty="0">
                <a:solidFill>
                  <a:srgbClr val="C00000"/>
                </a:solidFill>
                <a:effectLst/>
                <a:ea typeface="Times New Roman" panose="02020603050405020304" pitchFamily="18" charset="0"/>
              </a:rPr>
              <a:t>(Salmi 6, 5)</a:t>
            </a:r>
          </a:p>
          <a:p>
            <a:pPr marR="179070" algn="just">
              <a:lnSpc>
                <a:spcPct val="150000"/>
              </a:lnSpc>
            </a:pPr>
            <a:r>
              <a:rPr lang="it-IT" sz="2800" b="1" dirty="0">
                <a:effectLst/>
                <a:ea typeface="Times New Roman" panose="02020603050405020304" pitchFamily="18" charset="0"/>
              </a:rPr>
              <a:t>	I morti non loderanno il Signore, né alcuno di quelli che scendono nel luogo del silenzio. </a:t>
            </a:r>
            <a:r>
              <a:rPr lang="it-IT" sz="2800" b="1" dirty="0">
                <a:solidFill>
                  <a:srgbClr val="C00000"/>
                </a:solidFill>
                <a:effectLst/>
                <a:ea typeface="Times New Roman" panose="02020603050405020304" pitchFamily="18" charset="0"/>
              </a:rPr>
              <a:t>(Salmi 115, 17)</a:t>
            </a:r>
          </a:p>
          <a:p>
            <a:pPr marR="179070" algn="just">
              <a:lnSpc>
                <a:spcPct val="150000"/>
              </a:lnSpc>
            </a:pPr>
            <a:r>
              <a:rPr lang="it-IT" sz="2800" b="1" dirty="0">
                <a:effectLst/>
                <a:ea typeface="Times New Roman" panose="02020603050405020304" pitchFamily="18" charset="0"/>
              </a:rPr>
              <a:t>	Tutto ciò che la tua mano trova da fare, fallo con tutta la tua forza, perché nello </a:t>
            </a:r>
            <a:r>
              <a:rPr lang="it-IT" sz="2800" b="1" dirty="0" err="1">
                <a:effectLst/>
                <a:ea typeface="Times New Roman" panose="02020603050405020304" pitchFamily="18" charset="0"/>
              </a:rPr>
              <a:t>Sheol</a:t>
            </a:r>
            <a:r>
              <a:rPr lang="it-IT" sz="2800" b="1" dirty="0">
                <a:effectLst/>
                <a:ea typeface="Times New Roman" panose="02020603050405020304" pitchFamily="18" charset="0"/>
              </a:rPr>
              <a:t> dove vai, non c'è più né lavoro né pensiero né conoscenza né sapienza. </a:t>
            </a:r>
            <a:r>
              <a:rPr lang="it-IT" sz="2800" b="1" dirty="0">
                <a:solidFill>
                  <a:srgbClr val="C00000"/>
                </a:solidFill>
                <a:effectLst/>
                <a:ea typeface="Times New Roman" panose="02020603050405020304" pitchFamily="18" charset="0"/>
              </a:rPr>
              <a:t>(Qoelet = Ecclesiaste, 9, 10)</a:t>
            </a:r>
          </a:p>
          <a:p>
            <a:pPr algn="l"/>
            <a:endParaRPr lang="it-IT" sz="2800" b="1" dirty="0"/>
          </a:p>
        </p:txBody>
      </p:sp>
    </p:spTree>
    <p:extLst>
      <p:ext uri="{BB962C8B-B14F-4D97-AF65-F5344CB8AC3E}">
        <p14:creationId xmlns:p14="http://schemas.microsoft.com/office/powerpoint/2010/main" val="2760377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9FA68-C6E3-6537-50D7-7AEDB3D18B31}"/>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5743226-6E3C-B4C5-D48D-15D2F470E48B}"/>
              </a:ext>
            </a:extLst>
          </p:cNvPr>
          <p:cNvSpPr>
            <a:spLocks noGrp="1"/>
          </p:cNvSpPr>
          <p:nvPr>
            <p:ph type="ctrTitle"/>
          </p:nvPr>
        </p:nvSpPr>
        <p:spPr>
          <a:xfrm>
            <a:off x="243840" y="130629"/>
            <a:ext cx="11965577" cy="1532708"/>
          </a:xfrm>
        </p:spPr>
        <p:txBody>
          <a:bodyPr>
            <a:normAutofit/>
          </a:bodyPr>
          <a:lstStyle/>
          <a:p>
            <a:pPr algn="l"/>
            <a:r>
              <a:rPr lang="it-IT" sz="2500" b="1" dirty="0">
                <a:solidFill>
                  <a:srgbClr val="C00000"/>
                </a:solidFill>
                <a:latin typeface="+mn-lt"/>
              </a:rPr>
              <a:t>6 – Forse per influenze iraniche, da un certo momento nell’ebraismo troviamo la credenza nella sopravvivenza, non come anima separata (no al dualismo anima -corpo) ma come resurrezione finale: solo per i meritevoli oppure, poi, </a:t>
            </a:r>
            <a:r>
              <a:rPr lang="it-IT" sz="2500" b="1" dirty="0">
                <a:solidFill>
                  <a:srgbClr val="C00000"/>
                </a:solidFill>
                <a:effectLst/>
                <a:latin typeface="+mn-lt"/>
                <a:ea typeface="Times New Roman" panose="02020603050405020304" pitchFamily="18" charset="0"/>
              </a:rPr>
              <a:t>per tutti, </a:t>
            </a:r>
            <a:br>
              <a:rPr lang="it-IT" sz="2500" b="1" dirty="0">
                <a:solidFill>
                  <a:srgbClr val="C00000"/>
                </a:solidFill>
                <a:effectLst/>
                <a:latin typeface="+mn-lt"/>
                <a:ea typeface="Times New Roman" panose="02020603050405020304" pitchFamily="18" charset="0"/>
              </a:rPr>
            </a:br>
            <a:r>
              <a:rPr lang="it-IT" sz="2500" b="1" dirty="0">
                <a:solidFill>
                  <a:srgbClr val="C00000"/>
                </a:solidFill>
                <a:effectLst/>
                <a:latin typeface="+mn-lt"/>
                <a:ea typeface="Times New Roman" panose="02020603050405020304" pitchFamily="18" charset="0"/>
              </a:rPr>
              <a:t>da una parte per la vita eterna e dall’altra per la dannazione eterna.</a:t>
            </a:r>
            <a:endParaRPr lang="it-IT" sz="2500" b="1" dirty="0">
              <a:solidFill>
                <a:srgbClr val="C00000"/>
              </a:solidFill>
              <a:latin typeface="+mn-lt"/>
            </a:endParaRPr>
          </a:p>
        </p:txBody>
      </p:sp>
      <p:sp>
        <p:nvSpPr>
          <p:cNvPr id="3" name="Sottotitolo 2">
            <a:extLst>
              <a:ext uri="{FF2B5EF4-FFF2-40B4-BE49-F238E27FC236}">
                <a16:creationId xmlns:a16="http://schemas.microsoft.com/office/drawing/2014/main" id="{5CCEAD0F-68FB-4526-E015-1F8388343EB8}"/>
              </a:ext>
            </a:extLst>
          </p:cNvPr>
          <p:cNvSpPr>
            <a:spLocks noGrp="1"/>
          </p:cNvSpPr>
          <p:nvPr>
            <p:ph type="subTitle" idx="1"/>
          </p:nvPr>
        </p:nvSpPr>
        <p:spPr>
          <a:xfrm>
            <a:off x="226423" y="1663337"/>
            <a:ext cx="11965577" cy="5064034"/>
          </a:xfrm>
        </p:spPr>
        <p:txBody>
          <a:bodyPr>
            <a:normAutofit fontScale="25000" lnSpcReduction="20000"/>
          </a:bodyPr>
          <a:lstStyle/>
          <a:p>
            <a:pPr marR="179070" algn="l">
              <a:lnSpc>
                <a:spcPct val="150000"/>
              </a:lnSpc>
            </a:pPr>
            <a:r>
              <a:rPr lang="it-IT" sz="9600" b="1" i="0" dirty="0">
                <a:solidFill>
                  <a:srgbClr val="000000"/>
                </a:solidFill>
                <a:effectLst/>
              </a:rPr>
              <a:t>Signore nostro Dio, altri padroni, diversi da te, ci hanno dominato, ma noi te soltanto, il tuo nome invocheremo.</a:t>
            </a:r>
            <a:r>
              <a:rPr lang="it-IT" sz="9600" b="1" i="0" baseline="30000" dirty="0">
                <a:solidFill>
                  <a:srgbClr val="000000"/>
                </a:solidFill>
                <a:effectLst/>
              </a:rPr>
              <a:t> </a:t>
            </a:r>
            <a:r>
              <a:rPr lang="it-IT" sz="9600" b="1" i="0" dirty="0">
                <a:solidFill>
                  <a:srgbClr val="000000"/>
                </a:solidFill>
                <a:effectLst/>
              </a:rPr>
              <a:t>I morti non vivranno più, le ombre non risorgeranno; poiché tu li hai puniti e distrutti, hai fatto svanire ogni loro ricordo. […]  Ma di nuovo vivranno i tuoi morti, risorgeranno i loro cadaveri. Si sveglieranno ed esulteranno quelli che giacciono nella polvere, perché la tua rugiada è rugiada luminosa, la terra darà alla luce le ombre. </a:t>
            </a:r>
            <a:r>
              <a:rPr lang="it-IT" sz="9600" b="1" dirty="0">
                <a:solidFill>
                  <a:srgbClr val="C00000"/>
                </a:solidFill>
                <a:effectLst/>
                <a:ea typeface="Times New Roman" panose="02020603050405020304" pitchFamily="18" charset="0"/>
              </a:rPr>
              <a:t>(Isaia, 26, 13-14,19)</a:t>
            </a:r>
            <a:r>
              <a:rPr lang="it-IT" sz="9600" b="1" dirty="0">
                <a:effectLst/>
                <a:ea typeface="Times New Roman" panose="02020603050405020304" pitchFamily="18" charset="0"/>
              </a:rPr>
              <a:t> </a:t>
            </a:r>
          </a:p>
          <a:p>
            <a:pPr marR="179070" algn="l">
              <a:lnSpc>
                <a:spcPct val="150000"/>
              </a:lnSpc>
            </a:pPr>
            <a:r>
              <a:rPr lang="it-IT" sz="9600" b="1" dirty="0">
                <a:effectLst/>
                <a:ea typeface="Times New Roman" panose="02020603050405020304" pitchFamily="18" charset="0"/>
              </a:rPr>
              <a:t>Molti di coloro che dormono nella polvere della terra si risveglieranno, alcuni per vita eterna, altri per vergogna e infamia eterna. Quelli che hanno sapienza risplenderanno come lo splendore del firmamento e quelli che avranno </a:t>
            </a:r>
            <a:r>
              <a:rPr lang="it-IT" sz="9600" b="1" dirty="0">
                <a:ea typeface="Times New Roman" panose="02020603050405020304" pitchFamily="18" charset="0"/>
              </a:rPr>
              <a:t>i</a:t>
            </a:r>
            <a:r>
              <a:rPr lang="it-IT" sz="9600" b="1" dirty="0">
                <a:effectLst/>
                <a:ea typeface="Times New Roman" panose="02020603050405020304" pitchFamily="18" charset="0"/>
              </a:rPr>
              <a:t>ndotto molti alla giustizia, risplenderanno come le stelle per sempre. </a:t>
            </a:r>
            <a:r>
              <a:rPr lang="it-IT" sz="9600" b="1" dirty="0">
                <a:solidFill>
                  <a:srgbClr val="C00000"/>
                </a:solidFill>
                <a:effectLst/>
                <a:ea typeface="Times New Roman" panose="02020603050405020304" pitchFamily="18" charset="0"/>
              </a:rPr>
              <a:t>(Daniele, 12, 2-3)</a:t>
            </a:r>
            <a:br>
              <a:rPr lang="it-IT" sz="7700" b="1" dirty="0">
                <a:effectLst/>
                <a:ea typeface="Times New Roman" panose="02020603050405020304" pitchFamily="18" charset="0"/>
              </a:rPr>
            </a:br>
            <a:endParaRPr lang="it-IT" sz="7700" b="1" dirty="0"/>
          </a:p>
        </p:txBody>
      </p:sp>
    </p:spTree>
    <p:extLst>
      <p:ext uri="{BB962C8B-B14F-4D97-AF65-F5344CB8AC3E}">
        <p14:creationId xmlns:p14="http://schemas.microsoft.com/office/powerpoint/2010/main" val="1662972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DC0E0D-EAAA-0830-C534-B2D1170A3977}"/>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B367B35F-83E6-FA85-D706-415A9D8DC974}"/>
              </a:ext>
            </a:extLst>
          </p:cNvPr>
          <p:cNvSpPr>
            <a:spLocks noGrp="1"/>
          </p:cNvSpPr>
          <p:nvPr>
            <p:ph type="ctrTitle"/>
          </p:nvPr>
        </p:nvSpPr>
        <p:spPr>
          <a:xfrm>
            <a:off x="459377" y="984465"/>
            <a:ext cx="11273246" cy="7158445"/>
          </a:xfrm>
        </p:spPr>
        <p:txBody>
          <a:bodyPr>
            <a:noAutofit/>
          </a:bodyPr>
          <a:lstStyle/>
          <a:p>
            <a:pPr algn="l"/>
            <a:br>
              <a:rPr lang="it-IT" sz="2800" b="1" kern="0" dirty="0">
                <a:solidFill>
                  <a:srgbClr val="C00000"/>
                </a:solidFill>
                <a:effectLst/>
                <a:latin typeface="+mn-lt"/>
                <a:ea typeface="Times New Roman" panose="02020603050405020304" pitchFamily="18" charset="0"/>
              </a:rPr>
            </a:br>
            <a:br>
              <a:rPr lang="it-IT" sz="2800" b="1" kern="0" dirty="0">
                <a:solidFill>
                  <a:srgbClr val="C00000"/>
                </a:solidFill>
                <a:effectLst/>
                <a:latin typeface="+mn-lt"/>
                <a:ea typeface="Times New Roman" panose="02020603050405020304" pitchFamily="18" charset="0"/>
              </a:rPr>
            </a:br>
            <a:br>
              <a:rPr lang="it-IT" sz="2800" b="1" kern="0" dirty="0">
                <a:solidFill>
                  <a:srgbClr val="C00000"/>
                </a:solidFill>
                <a:effectLst/>
                <a:latin typeface="+mn-lt"/>
                <a:ea typeface="Times New Roman" panose="02020603050405020304" pitchFamily="18" charset="0"/>
              </a:rPr>
            </a:br>
            <a:r>
              <a:rPr lang="it-IT" sz="2800" b="1" kern="0" dirty="0">
                <a:solidFill>
                  <a:srgbClr val="C00000"/>
                </a:solidFill>
                <a:effectLst/>
                <a:latin typeface="+mn-lt"/>
                <a:ea typeface="Times New Roman" panose="02020603050405020304" pitchFamily="18" charset="0"/>
              </a:rPr>
              <a:t>7 – </a:t>
            </a:r>
            <a:r>
              <a:rPr lang="it-IT" sz="2800" b="1" dirty="0">
                <a:solidFill>
                  <a:srgbClr val="C00000"/>
                </a:solidFill>
                <a:effectLst/>
                <a:latin typeface="+mn-lt"/>
                <a:ea typeface="Times New Roman" panose="02020603050405020304" pitchFamily="18" charset="0"/>
              </a:rPr>
              <a:t>Nel Libro della Sapienza, ultimo libro dell’Antico testamento </a:t>
            </a:r>
            <a:br>
              <a:rPr lang="it-IT" sz="2800" b="1" dirty="0">
                <a:solidFill>
                  <a:srgbClr val="C00000"/>
                </a:solidFill>
                <a:effectLst/>
                <a:latin typeface="+mn-lt"/>
                <a:ea typeface="Times New Roman" panose="02020603050405020304" pitchFamily="18" charset="0"/>
              </a:rPr>
            </a:br>
            <a:r>
              <a:rPr lang="it-IT" sz="2800" b="1" dirty="0">
                <a:solidFill>
                  <a:srgbClr val="C00000"/>
                </a:solidFill>
                <a:effectLst/>
                <a:latin typeface="+mn-lt"/>
                <a:ea typeface="Times New Roman" panose="02020603050405020304" pitchFamily="18" charset="0"/>
              </a:rPr>
              <a:t>(non riconosciuto dalla Tanakh, la Bibbia ebraica)</a:t>
            </a:r>
            <a:r>
              <a:rPr lang="it-IT" sz="2800" b="1" dirty="0">
                <a:solidFill>
                  <a:srgbClr val="C00000"/>
                </a:solidFill>
                <a:latin typeface="+mn-lt"/>
                <a:ea typeface="Times New Roman" panose="02020603050405020304" pitchFamily="18" charset="0"/>
              </a:rPr>
              <a:t> ed</a:t>
            </a:r>
            <a:r>
              <a:rPr lang="it-IT" sz="2800" b="1" dirty="0">
                <a:solidFill>
                  <a:srgbClr val="C00000"/>
                </a:solidFill>
                <a:effectLst/>
                <a:latin typeface="+mn-lt"/>
                <a:ea typeface="Times New Roman" panose="02020603050405020304" pitchFamily="18" charset="0"/>
              </a:rPr>
              <a:t> espressione del giudaismo alessandrino, ci sono passi in cui sembra riconosciuta – verisimilmente per un’influenza del pensiero greco – anche la sopravvivenza dopo la morte dell’anima staccata dal corpo</a:t>
            </a:r>
            <a:r>
              <a:rPr lang="it-IT" sz="2800" b="1" dirty="0">
                <a:solidFill>
                  <a:srgbClr val="C00000"/>
                </a:solidFill>
                <a:latin typeface="+mn-lt"/>
                <a:ea typeface="Times New Roman" panose="02020603050405020304" pitchFamily="18" charset="0"/>
              </a:rPr>
              <a:t>.</a:t>
            </a:r>
            <a:br>
              <a:rPr lang="it-IT" sz="2800" b="1" dirty="0">
                <a:solidFill>
                  <a:srgbClr val="C00000"/>
                </a:solidFill>
                <a:latin typeface="+mn-lt"/>
                <a:ea typeface="Times New Roman" panose="02020603050405020304" pitchFamily="18" charset="0"/>
              </a:rPr>
            </a:br>
            <a:br>
              <a:rPr lang="it-IT" sz="2800" b="1" dirty="0">
                <a:solidFill>
                  <a:srgbClr val="C00000"/>
                </a:solidFill>
                <a:latin typeface="+mn-lt"/>
                <a:ea typeface="Times New Roman" panose="02020603050405020304" pitchFamily="18" charset="0"/>
              </a:rPr>
            </a:br>
            <a:br>
              <a:rPr lang="it-IT" sz="2800" b="1" dirty="0">
                <a:solidFill>
                  <a:srgbClr val="C00000"/>
                </a:solidFill>
                <a:latin typeface="+mn-lt"/>
                <a:ea typeface="Times New Roman" panose="02020603050405020304" pitchFamily="18" charset="0"/>
              </a:rPr>
            </a:br>
            <a:r>
              <a:rPr lang="it-IT" sz="2800" b="1" kern="0" dirty="0">
                <a:effectLst/>
                <a:latin typeface="+mn-lt"/>
                <a:ea typeface="Times New Roman" panose="02020603050405020304" pitchFamily="18" charset="0"/>
                <a:cs typeface="Times New Roman" panose="02020603050405020304" pitchFamily="18" charset="0"/>
              </a:rPr>
              <a:t>Le anime dei giusti, invece, sono nelle mani di Dio, nessun tormento le toccherà. </a:t>
            </a:r>
            <a:br>
              <a:rPr lang="it-IT" sz="2800" b="1" kern="0" dirty="0">
                <a:effectLst/>
                <a:latin typeface="+mn-lt"/>
                <a:ea typeface="Times New Roman" panose="02020603050405020304" pitchFamily="18" charset="0"/>
                <a:cs typeface="Times New Roman" panose="02020603050405020304" pitchFamily="18" charset="0"/>
              </a:rPr>
            </a:br>
            <a:r>
              <a:rPr lang="it-IT" sz="2800" b="1" kern="0" dirty="0">
                <a:effectLst/>
                <a:latin typeface="+mn-lt"/>
                <a:ea typeface="Times New Roman" panose="02020603050405020304" pitchFamily="18" charset="0"/>
                <a:cs typeface="Times New Roman" panose="02020603050405020304" pitchFamily="18" charset="0"/>
              </a:rPr>
              <a:t>Agli occhi degli stolti parve che morissero; la loro fine fu ritenuta </a:t>
            </a:r>
            <a:br>
              <a:rPr lang="it-IT" sz="2800" b="1" kern="0" dirty="0">
                <a:effectLst/>
                <a:latin typeface="+mn-lt"/>
                <a:ea typeface="Times New Roman" panose="02020603050405020304" pitchFamily="18" charset="0"/>
                <a:cs typeface="Times New Roman" panose="02020603050405020304" pitchFamily="18" charset="0"/>
              </a:rPr>
            </a:br>
            <a:r>
              <a:rPr lang="it-IT" sz="2800" b="1" kern="0" dirty="0">
                <a:effectLst/>
                <a:latin typeface="+mn-lt"/>
                <a:ea typeface="Times New Roman" panose="02020603050405020304" pitchFamily="18" charset="0"/>
                <a:cs typeface="Times New Roman" panose="02020603050405020304" pitchFamily="18" charset="0"/>
              </a:rPr>
              <a:t>una sciagura, la loro partenza da noi una rovina, ma essi sono nella pace. </a:t>
            </a:r>
            <a:br>
              <a:rPr lang="it-IT" sz="2800" b="1" kern="0" dirty="0">
                <a:effectLst/>
                <a:latin typeface="+mn-lt"/>
                <a:ea typeface="Times New Roman" panose="02020603050405020304" pitchFamily="18" charset="0"/>
                <a:cs typeface="Times New Roman" panose="02020603050405020304" pitchFamily="18" charset="0"/>
              </a:rPr>
            </a:br>
            <a:r>
              <a:rPr lang="it-IT" sz="2800" b="1" kern="0" dirty="0">
                <a:solidFill>
                  <a:srgbClr val="C00000"/>
                </a:solidFill>
                <a:effectLst/>
                <a:latin typeface="+mn-lt"/>
                <a:ea typeface="Times New Roman" panose="02020603050405020304" pitchFamily="18" charset="0"/>
                <a:cs typeface="Times New Roman" panose="02020603050405020304" pitchFamily="18" charset="0"/>
              </a:rPr>
              <a:t>(Sapienza, 3, 1-3) </a:t>
            </a:r>
            <a:br>
              <a:rPr lang="it-IT" sz="2800" b="1" dirty="0">
                <a:solidFill>
                  <a:srgbClr val="C00000"/>
                </a:solidFill>
                <a:latin typeface="+mn-lt"/>
                <a:ea typeface="Times New Roman" panose="02020603050405020304" pitchFamily="18" charset="0"/>
              </a:rPr>
            </a:br>
            <a:br>
              <a:rPr lang="it-IT" sz="2800" b="1" dirty="0">
                <a:solidFill>
                  <a:srgbClr val="C00000"/>
                </a:solidFill>
                <a:latin typeface="+mn-lt"/>
                <a:ea typeface="Times New Roman" panose="02020603050405020304" pitchFamily="18" charset="0"/>
              </a:rPr>
            </a:br>
            <a:br>
              <a:rPr lang="it-IT" sz="2800" b="1" dirty="0">
                <a:solidFill>
                  <a:srgbClr val="C00000"/>
                </a:solidFill>
                <a:latin typeface="+mn-lt"/>
                <a:ea typeface="Times New Roman" panose="02020603050405020304" pitchFamily="18" charset="0"/>
              </a:rPr>
            </a:br>
            <a:br>
              <a:rPr lang="it-IT" sz="2800" b="1" dirty="0">
                <a:solidFill>
                  <a:srgbClr val="C00000"/>
                </a:solidFill>
                <a:latin typeface="+mn-lt"/>
                <a:ea typeface="Times New Roman" panose="02020603050405020304" pitchFamily="18" charset="0"/>
              </a:rPr>
            </a:br>
            <a:br>
              <a:rPr lang="it-IT" sz="2800" b="1" dirty="0">
                <a:solidFill>
                  <a:srgbClr val="C00000"/>
                </a:solidFill>
                <a:latin typeface="+mn-lt"/>
                <a:ea typeface="Times New Roman" panose="02020603050405020304" pitchFamily="18" charset="0"/>
              </a:rPr>
            </a:br>
            <a:br>
              <a:rPr lang="it-IT" sz="2800" b="1" dirty="0">
                <a:solidFill>
                  <a:srgbClr val="FF0000"/>
                </a:solidFill>
                <a:effectLst/>
                <a:latin typeface="+mn-lt"/>
                <a:ea typeface="Times New Roman" panose="02020603050405020304" pitchFamily="18" charset="0"/>
              </a:rPr>
            </a:br>
            <a:endParaRPr lang="it-IT" sz="2800" b="1" dirty="0">
              <a:solidFill>
                <a:srgbClr val="FF0000"/>
              </a:solidFill>
              <a:latin typeface="+mn-lt"/>
            </a:endParaRPr>
          </a:p>
        </p:txBody>
      </p:sp>
      <p:sp>
        <p:nvSpPr>
          <p:cNvPr id="3" name="Sottotitolo 2">
            <a:extLst>
              <a:ext uri="{FF2B5EF4-FFF2-40B4-BE49-F238E27FC236}">
                <a16:creationId xmlns:a16="http://schemas.microsoft.com/office/drawing/2014/main" id="{A7AC24D0-9F04-10E8-EADC-828A3DD8712D}"/>
              </a:ext>
            </a:extLst>
          </p:cNvPr>
          <p:cNvSpPr>
            <a:spLocks noGrp="1"/>
          </p:cNvSpPr>
          <p:nvPr>
            <p:ph type="subTitle" idx="1"/>
          </p:nvPr>
        </p:nvSpPr>
        <p:spPr>
          <a:xfrm>
            <a:off x="-513806" y="8011886"/>
            <a:ext cx="11852366" cy="1071154"/>
          </a:xfrm>
        </p:spPr>
        <p:txBody>
          <a:bodyPr/>
          <a:lstStyle/>
          <a:p>
            <a:endParaRPr lang="it-IT" dirty="0"/>
          </a:p>
        </p:txBody>
      </p:sp>
    </p:spTree>
    <p:extLst>
      <p:ext uri="{BB962C8B-B14F-4D97-AF65-F5344CB8AC3E}">
        <p14:creationId xmlns:p14="http://schemas.microsoft.com/office/powerpoint/2010/main" val="1997950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B50A5A-FE1C-8B31-EA0F-3064F402291A}"/>
              </a:ext>
            </a:extLst>
          </p:cNvPr>
          <p:cNvSpPr>
            <a:spLocks noGrp="1"/>
          </p:cNvSpPr>
          <p:nvPr>
            <p:ph type="title"/>
          </p:nvPr>
        </p:nvSpPr>
        <p:spPr>
          <a:xfrm>
            <a:off x="142010" y="561109"/>
            <a:ext cx="11907980" cy="2597728"/>
          </a:xfrm>
        </p:spPr>
        <p:txBody>
          <a:bodyPr>
            <a:normAutofit fontScale="90000"/>
          </a:bodyPr>
          <a:lstStyle/>
          <a:p>
            <a:br>
              <a:rPr lang="it-IT" sz="1800" kern="0" dirty="0">
                <a:effectLst/>
                <a:latin typeface="Times New Roman" panose="02020603050405020304" pitchFamily="18" charset="0"/>
                <a:ea typeface="Times New Roman" panose="02020603050405020304" pitchFamily="18" charset="0"/>
              </a:rPr>
            </a:br>
            <a:r>
              <a:rPr lang="it-IT" sz="3100" b="1" kern="0" dirty="0">
                <a:solidFill>
                  <a:srgbClr val="C00000"/>
                </a:solidFill>
                <a:effectLst/>
                <a:latin typeface="+mn-lt"/>
                <a:ea typeface="Times New Roman" panose="02020603050405020304" pitchFamily="18" charset="0"/>
              </a:rPr>
              <a:t>8 – Il Nuovo testamento eredita l’idea ormai corrente nell’ebraismo della resurrezione escatologica dei morti. Per i tre Vangeli sinottici Gesù stesso la difese espressamente – dandole però una valenza fortemente spirituale – contro i Sadducei che la negavano, e alcuni dei quali avevano cercato di metterlo in difficoltà ipotizzando il paradosso di una donna che nelle condizione finale potesse essere contendibile tra diversi mariti avuti in vita successivamente, una vedovanza dopo l'altra.</a:t>
            </a:r>
            <a:br>
              <a:rPr lang="it-IT" sz="1800" kern="0" dirty="0">
                <a:effectLst/>
                <a:latin typeface="Times New Roman" panose="02020603050405020304" pitchFamily="18" charset="0"/>
                <a:ea typeface="Times New Roman" panose="02020603050405020304" pitchFamily="18" charset="0"/>
              </a:rPr>
            </a:br>
            <a:endParaRPr lang="it-IT" dirty="0"/>
          </a:p>
        </p:txBody>
      </p:sp>
      <p:sp>
        <p:nvSpPr>
          <p:cNvPr id="3" name="Segnaposto contenuto 2">
            <a:extLst>
              <a:ext uri="{FF2B5EF4-FFF2-40B4-BE49-F238E27FC236}">
                <a16:creationId xmlns:a16="http://schemas.microsoft.com/office/drawing/2014/main" id="{3FB10DDF-DCF9-8BCC-4ADD-DDBD550165FB}"/>
              </a:ext>
            </a:extLst>
          </p:cNvPr>
          <p:cNvSpPr>
            <a:spLocks noGrp="1"/>
          </p:cNvSpPr>
          <p:nvPr>
            <p:ph idx="1"/>
          </p:nvPr>
        </p:nvSpPr>
        <p:spPr>
          <a:xfrm>
            <a:off x="322116" y="3158837"/>
            <a:ext cx="11869884" cy="4351338"/>
          </a:xfrm>
        </p:spPr>
        <p:txBody>
          <a:bodyPr/>
          <a:lstStyle/>
          <a:p>
            <a:pPr marL="0" indent="0">
              <a:buNone/>
            </a:pPr>
            <a:r>
              <a:rPr lang="it-IT" b="1" dirty="0">
                <a:effectLst/>
                <a:ea typeface="Times New Roman" panose="02020603050405020304" pitchFamily="18" charset="0"/>
              </a:rPr>
              <a:t>Gesù, rispondendo, disse loro: «I figli di questa età si sposano e si maritano; ma coloro che sono ritenuti degni di ottenere l'altra età e la risurrezione dei morti, non si sposano né si maritano; essi infatti non possono più morire, perché sono come gli angeli e sono figli di Dio, essendo figli della risurrezione. E che i morti risuscitino, lo ha dichiarato Mosè stesso nel passo del roveto, quando chiama Signore, il Dio di </a:t>
            </a:r>
            <a:r>
              <a:rPr lang="it-IT" b="1" dirty="0" err="1">
                <a:effectLst/>
                <a:ea typeface="Times New Roman" panose="02020603050405020304" pitchFamily="18" charset="0"/>
              </a:rPr>
              <a:t>Abrahamo</a:t>
            </a:r>
            <a:r>
              <a:rPr lang="it-IT" b="1" dirty="0">
                <a:effectLst/>
                <a:ea typeface="Times New Roman" panose="02020603050405020304" pitchFamily="18" charset="0"/>
              </a:rPr>
              <a:t>, il Dio di Isacco e il Dio di Giacobbe.  Or egli non è il Dio dei morti ma dei viventi, poiché tutti vivono per lui</a:t>
            </a:r>
            <a:r>
              <a:rPr lang="it-IT" b="1" dirty="0">
                <a:solidFill>
                  <a:srgbClr val="C00000"/>
                </a:solidFill>
                <a:effectLst/>
                <a:ea typeface="Times New Roman" panose="02020603050405020304" pitchFamily="18" charset="0"/>
              </a:rPr>
              <a:t>. (Luca, 20, 27-38; cfr. Matteo, 22, 23-32; Marco , 12, 18-27) </a:t>
            </a:r>
          </a:p>
          <a:p>
            <a:endParaRPr lang="it-IT" dirty="0"/>
          </a:p>
        </p:txBody>
      </p:sp>
    </p:spTree>
    <p:extLst>
      <p:ext uri="{BB962C8B-B14F-4D97-AF65-F5344CB8AC3E}">
        <p14:creationId xmlns:p14="http://schemas.microsoft.com/office/powerpoint/2010/main" val="307789989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3042</Words>
  <Application>Microsoft Office PowerPoint</Application>
  <PresentationFormat>Widescreen</PresentationFormat>
  <Paragraphs>46</Paragraphs>
  <Slides>16</Slides>
  <Notes>2</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16</vt:i4>
      </vt:variant>
    </vt:vector>
  </HeadingPairs>
  <TitlesOfParts>
    <vt:vector size="22" baseType="lpstr">
      <vt:lpstr>Aptos</vt:lpstr>
      <vt:lpstr>Aptos Display</vt:lpstr>
      <vt:lpstr>Arial</vt:lpstr>
      <vt:lpstr>Lato</vt:lpstr>
      <vt:lpstr>Times New Roman</vt:lpstr>
      <vt:lpstr>Tema di Office</vt:lpstr>
      <vt:lpstr>                                                                                                                                                                                                                                             Uni3 Trieste     Anima e corpo. Morte e immortalità                                                    prof. Luciano Cova            nel pensiero del Medioevo</vt:lpstr>
      <vt:lpstr> 1   Pensiero greco Ebraismo Nuovo testamento              Testi in traduzione italiana reperibili nel web                                                              o tradotti da L. Cova</vt:lpstr>
      <vt:lpstr>1 -   L’Ade evanescente regno dei morti nella cultura greca arcaica: l’ombra di Achille inconsolabile si rivolge a Ulisse (Odissea, XI, 489)</vt:lpstr>
      <vt:lpstr>    </vt:lpstr>
      <vt:lpstr> </vt:lpstr>
      <vt:lpstr> 5 – Nella Tanakh (Bibbia ebraica) lo Sheol è la dimora sotterranea dei defunti, luogo oscuro e silenzioso abitato da ombre senza una vera consistenza personale.</vt:lpstr>
      <vt:lpstr>6 – Forse per influenze iraniche, da un certo momento nell’ebraismo troviamo la credenza nella sopravvivenza, non come anima separata (no al dualismo anima -corpo) ma come resurrezione finale: solo per i meritevoli oppure, poi, per tutti,  da una parte per la vita eterna e dall’altra per la dannazione eterna.</vt:lpstr>
      <vt:lpstr>   7 – Nel Libro della Sapienza, ultimo libro dell’Antico testamento  (non riconosciuto dalla Tanakh, la Bibbia ebraica) ed espressione del giudaismo alessandrino, ci sono passi in cui sembra riconosciuta – verisimilmente per un’influenza del pensiero greco – anche la sopravvivenza dopo la morte dell’anima staccata dal corpo.   Le anime dei giusti, invece, sono nelle mani di Dio, nessun tormento le toccherà.  Agli occhi degli stolti parve che morissero; la loro fine fu ritenuta  una sciagura, la loro partenza da noi una rovina, ma essi sono nella pace.  (Sapienza, 3, 1-3)       </vt:lpstr>
      <vt:lpstr> 8 – Il Nuovo testamento eredita l’idea ormai corrente nell’ebraismo della resurrezione escatologica dei morti. Per i tre Vangeli sinottici Gesù stesso la difese espressamente – dandole però una valenza fortemente spirituale – contro i Sadducei che la negavano, e alcuni dei quali avevano cercato di metterlo in difficoltà ipotizzando il paradosso di una donna che nelle condizione finale potesse essere contendibile tra diversi mariti avuti in vita successivamente, una vedovanza dopo l'altra. </vt:lpstr>
      <vt:lpstr>Presentazione standard di PowerPoint</vt:lpstr>
      <vt:lpstr>10 – Paolo nelle sue lettere lega strettamente alla resurrezione di  Cristo la resurrezione finale di quelli che, in attesa del giudizio,  morendo “dormono in Cristo”: un’espressione, quella dei “dormienti”  tra la morte e la resurrezione escatologica quando Cristo ritornerà, destinata a essere oggetto di interpretazioni diverse. </vt:lpstr>
      <vt:lpstr>11 – Paolo in un primo tempo attese come imminente la Parusia,  per la quale risorgeranno i fedeli morti in Cristo e saranno rapiti  in cielo insieme con quelli vivi, i «superstiti», che dunque non  avranno alcun vantaggio su quelli che saranno morti nel frattempo.</vt:lpstr>
      <vt:lpstr>12 – Più tardi Paolo si sofferma sulla sorte dei credenti in Cristo defunti  e presenta la morte come abbandono del corpo viziato dal peccato: un'uscita dal corpo «in cui abitiamo» [!], il cui esito felice è quello di  «abitare presso il Signore» prima della resurrezione, una sussistenza incorporea in cui la visione si sostituisce alla semplice fede.</vt:lpstr>
      <vt:lpstr>Presentazione standard di PowerPoint</vt:lpstr>
      <vt:lpstr>Presentazione standard di PowerPoint</vt:lpstr>
      <vt:lpstr>                                                                                                                                                                                                                                             Uni3 Trieste     Anima e corpo. Morte e immortalità                                                    prof. Luciano Cova            nel pensiero del Medioevo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Uni3 Trieste     Anima e corpo. Morte e immortalità                                                    prof. Luciano Cova            nel pensiero del Medioevo</dc:title>
  <dc:creator>Luciano Cova</dc:creator>
  <cp:lastModifiedBy>Bruno</cp:lastModifiedBy>
  <cp:revision>75</cp:revision>
  <dcterms:created xsi:type="dcterms:W3CDTF">2025-02-15T11:55:16Z</dcterms:created>
  <dcterms:modified xsi:type="dcterms:W3CDTF">2025-03-18T08:42:45Z</dcterms:modified>
</cp:coreProperties>
</file>